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officedocument.obfuscatedFont" Extension="odttf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</p:sldIdLst>
  <p:sldSz cy="10691800" cx="7559675"/>
  <p:notesSz cx="6858000" cy="9144000"/>
  <p:embeddedFontLst>
    <p:embeddedFont>
      <p:font typeface="Roboto"/>
      <p:regular r:id="rId21"/>
      <p:bold r:id="rId22"/>
      <p:italic r:id="rId23"/>
      <p:boldItalic r:id="rId24"/>
    </p:embeddedFont>
    <p:embeddedFont>
      <p:font typeface="Open Sans"/>
      <p:regular r:id="rId25"/>
      <p:bold r:id="rId26"/>
      <p:italic r:id="rId27"/>
      <p:boldItalic r:id="rId28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GoogleSlidesCustomDataVersion2">
      <go:slidesCustomData xmlns:go="http://customooxmlschemas.google.com/" r:id="rId29" roundtripDataSignature="AMtx7mh9skzllxeM+3VsZrFSN4dXVRuN9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6.xml"/><Relationship Id="rId22" Type="http://schemas.openxmlformats.org/officeDocument/2006/relationships/font" Target="fonts/Roboto-bold.fntdata"/><Relationship Id="rId21" Type="http://schemas.openxmlformats.org/officeDocument/2006/relationships/font" Target="fonts/Roboto-regular.fntdata"/><Relationship Id="rId24" Type="http://schemas.openxmlformats.org/officeDocument/2006/relationships/font" Target="fonts/Roboto-boldItalic.fntdata"/><Relationship Id="rId23" Type="http://schemas.openxmlformats.org/officeDocument/2006/relationships/font" Target="fonts/Roboto-italic.fntdata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26" Type="http://schemas.openxmlformats.org/officeDocument/2006/relationships/font" Target="fonts/OpenSans-bold.fntdata"/><Relationship Id="rId25" Type="http://schemas.openxmlformats.org/officeDocument/2006/relationships/font" Target="fonts/OpenSans-regular.fntdata"/><Relationship Id="rId28" Type="http://schemas.openxmlformats.org/officeDocument/2006/relationships/font" Target="fonts/OpenSans-boldItalic.fntdata"/><Relationship Id="rId27" Type="http://schemas.openxmlformats.org/officeDocument/2006/relationships/font" Target="fonts/OpenSans-italic.fntdata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29" Type="http://customschemas.google.com/relationships/presentationmetadata" Target="metadata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9" Type="http://schemas.openxmlformats.org/officeDocument/2006/relationships/slide" Target="slides/slide15.xml"/><Relationship Id="rId18" Type="http://schemas.openxmlformats.org/officeDocument/2006/relationships/slide" Target="slides/slide1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2520088" y="685800"/>
            <a:ext cx="1818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9845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9845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9845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9845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82" name="Google Shape;82;p1:notes"/>
          <p:cNvSpPr/>
          <p:nvPr>
            <p:ph idx="2" type="sldImg"/>
          </p:nvPr>
        </p:nvSpPr>
        <p:spPr>
          <a:xfrm>
            <a:off x="2217738" y="685800"/>
            <a:ext cx="24225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Google Shape;212;p10:notes"/>
          <p:cNvSpPr/>
          <p:nvPr>
            <p:ph idx="2" type="sldImg"/>
          </p:nvPr>
        </p:nvSpPr>
        <p:spPr>
          <a:xfrm>
            <a:off x="2217738" y="685800"/>
            <a:ext cx="24225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13" name="Google Shape;213;p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5" name="Shape 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Google Shape;226;p11:notes"/>
          <p:cNvSpPr/>
          <p:nvPr>
            <p:ph idx="2" type="sldImg"/>
          </p:nvPr>
        </p:nvSpPr>
        <p:spPr>
          <a:xfrm>
            <a:off x="2217738" y="685800"/>
            <a:ext cx="24225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27" name="Google Shape;227;p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9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Google Shape;240;p12:notes"/>
          <p:cNvSpPr/>
          <p:nvPr>
            <p:ph idx="2" type="sldImg"/>
          </p:nvPr>
        </p:nvSpPr>
        <p:spPr>
          <a:xfrm>
            <a:off x="2217738" y="685800"/>
            <a:ext cx="24225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41" name="Google Shape;241;p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6" name="Shape 2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" name="Google Shape;257;p13:notes"/>
          <p:cNvSpPr/>
          <p:nvPr>
            <p:ph idx="2" type="sldImg"/>
          </p:nvPr>
        </p:nvSpPr>
        <p:spPr>
          <a:xfrm>
            <a:off x="2217738" y="685800"/>
            <a:ext cx="24225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58" name="Google Shape;258;p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3" name="Shape 2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" name="Google Shape;274;p14:notes"/>
          <p:cNvSpPr/>
          <p:nvPr>
            <p:ph idx="2" type="sldImg"/>
          </p:nvPr>
        </p:nvSpPr>
        <p:spPr>
          <a:xfrm>
            <a:off x="2217738" y="685800"/>
            <a:ext cx="24225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75" name="Google Shape;275;p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8" name="Shape 2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" name="Google Shape;289;p15:notes"/>
          <p:cNvSpPr/>
          <p:nvPr>
            <p:ph idx="2" type="sldImg"/>
          </p:nvPr>
        </p:nvSpPr>
        <p:spPr>
          <a:xfrm>
            <a:off x="2217738" y="685800"/>
            <a:ext cx="24225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90" name="Google Shape;290;p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3" name="Shape 3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4" name="Google Shape;304;g3924b636574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305" name="Google Shape;305;g3924b636574_0_0:notes"/>
          <p:cNvSpPr/>
          <p:nvPr>
            <p:ph idx="2" type="sldImg"/>
          </p:nvPr>
        </p:nvSpPr>
        <p:spPr>
          <a:xfrm>
            <a:off x="2217738" y="685800"/>
            <a:ext cx="24225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93" name="Google Shape;93;p2:notes"/>
          <p:cNvSpPr/>
          <p:nvPr>
            <p:ph idx="2" type="sldImg"/>
          </p:nvPr>
        </p:nvSpPr>
        <p:spPr>
          <a:xfrm>
            <a:off x="2217738" y="685800"/>
            <a:ext cx="24225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01" name="Google Shape;101;p3:notes"/>
          <p:cNvSpPr/>
          <p:nvPr>
            <p:ph idx="2" type="sldImg"/>
          </p:nvPr>
        </p:nvSpPr>
        <p:spPr>
          <a:xfrm>
            <a:off x="2217738" y="685800"/>
            <a:ext cx="24225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22" name="Google Shape;122;p4:notes"/>
          <p:cNvSpPr/>
          <p:nvPr>
            <p:ph idx="2" type="sldImg"/>
          </p:nvPr>
        </p:nvSpPr>
        <p:spPr>
          <a:xfrm>
            <a:off x="2217738" y="685800"/>
            <a:ext cx="24225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5:notes"/>
          <p:cNvSpPr/>
          <p:nvPr>
            <p:ph idx="2" type="sldImg"/>
          </p:nvPr>
        </p:nvSpPr>
        <p:spPr>
          <a:xfrm>
            <a:off x="2217738" y="685800"/>
            <a:ext cx="24225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36" name="Google Shape;136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8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p6:notes"/>
          <p:cNvSpPr/>
          <p:nvPr>
            <p:ph idx="2" type="sldImg"/>
          </p:nvPr>
        </p:nvSpPr>
        <p:spPr>
          <a:xfrm>
            <a:off x="2217738" y="685800"/>
            <a:ext cx="24225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50" name="Google Shape;150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2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p7:notes"/>
          <p:cNvSpPr/>
          <p:nvPr>
            <p:ph idx="2" type="sldImg"/>
          </p:nvPr>
        </p:nvSpPr>
        <p:spPr>
          <a:xfrm>
            <a:off x="2217738" y="685800"/>
            <a:ext cx="24225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64" name="Google Shape;164;p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7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p8:notes"/>
          <p:cNvSpPr/>
          <p:nvPr>
            <p:ph idx="2" type="sldImg"/>
          </p:nvPr>
        </p:nvSpPr>
        <p:spPr>
          <a:xfrm>
            <a:off x="2217738" y="685800"/>
            <a:ext cx="24225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79" name="Google Shape;179;p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4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p9:notes"/>
          <p:cNvSpPr/>
          <p:nvPr>
            <p:ph idx="2" type="sldImg"/>
          </p:nvPr>
        </p:nvSpPr>
        <p:spPr>
          <a:xfrm>
            <a:off x="2217738" y="685800"/>
            <a:ext cx="24225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96" name="Google Shape;196;p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17"/>
          <p:cNvSpPr txBox="1"/>
          <p:nvPr>
            <p:ph type="ctrTitle"/>
          </p:nvPr>
        </p:nvSpPr>
        <p:spPr>
          <a:xfrm>
            <a:off x="945000" y="1749826"/>
            <a:ext cx="5670000" cy="37224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" name="Google Shape;13;p17"/>
          <p:cNvSpPr txBox="1"/>
          <p:nvPr>
            <p:ph idx="1" type="subTitle"/>
          </p:nvPr>
        </p:nvSpPr>
        <p:spPr>
          <a:xfrm>
            <a:off x="945000" y="5615776"/>
            <a:ext cx="5670000" cy="2581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14" name="Google Shape;14;p17"/>
          <p:cNvSpPr txBox="1"/>
          <p:nvPr>
            <p:ph idx="10" type="dt"/>
          </p:nvPr>
        </p:nvSpPr>
        <p:spPr>
          <a:xfrm>
            <a:off x="519750" y="9909900"/>
            <a:ext cx="1701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" name="Google Shape;15;p17"/>
          <p:cNvSpPr txBox="1"/>
          <p:nvPr>
            <p:ph idx="11" type="ftr"/>
          </p:nvPr>
        </p:nvSpPr>
        <p:spPr>
          <a:xfrm>
            <a:off x="2504250" y="9909900"/>
            <a:ext cx="25515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" name="Google Shape;16;p17"/>
          <p:cNvSpPr txBox="1"/>
          <p:nvPr>
            <p:ph idx="12" type="sldNum"/>
          </p:nvPr>
        </p:nvSpPr>
        <p:spPr>
          <a:xfrm>
            <a:off x="5339250" y="9909900"/>
            <a:ext cx="1701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26"/>
          <p:cNvSpPr txBox="1"/>
          <p:nvPr>
            <p:ph type="title"/>
          </p:nvPr>
        </p:nvSpPr>
        <p:spPr>
          <a:xfrm>
            <a:off x="519750" y="569250"/>
            <a:ext cx="6520500" cy="2066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26"/>
          <p:cNvSpPr txBox="1"/>
          <p:nvPr>
            <p:ph idx="1" type="body"/>
          </p:nvPr>
        </p:nvSpPr>
        <p:spPr>
          <a:xfrm rot="5400000">
            <a:off x="388050" y="2977950"/>
            <a:ext cx="6783900" cy="6520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1" name="Google Shape;71;p26"/>
          <p:cNvSpPr txBox="1"/>
          <p:nvPr>
            <p:ph idx="10" type="dt"/>
          </p:nvPr>
        </p:nvSpPr>
        <p:spPr>
          <a:xfrm>
            <a:off x="519750" y="9909900"/>
            <a:ext cx="1701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2" name="Google Shape;72;p26"/>
          <p:cNvSpPr txBox="1"/>
          <p:nvPr>
            <p:ph idx="11" type="ftr"/>
          </p:nvPr>
        </p:nvSpPr>
        <p:spPr>
          <a:xfrm>
            <a:off x="2504250" y="9909900"/>
            <a:ext cx="25515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26"/>
          <p:cNvSpPr txBox="1"/>
          <p:nvPr>
            <p:ph idx="12" type="sldNum"/>
          </p:nvPr>
        </p:nvSpPr>
        <p:spPr>
          <a:xfrm>
            <a:off x="5339250" y="9909900"/>
            <a:ext cx="1701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27"/>
          <p:cNvSpPr txBox="1"/>
          <p:nvPr>
            <p:ph type="title"/>
          </p:nvPr>
        </p:nvSpPr>
        <p:spPr>
          <a:xfrm rot="5400000">
            <a:off x="1694700" y="4284600"/>
            <a:ext cx="9060900" cy="1630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27"/>
          <p:cNvSpPr txBox="1"/>
          <p:nvPr>
            <p:ph idx="1" type="body"/>
          </p:nvPr>
        </p:nvSpPr>
        <p:spPr>
          <a:xfrm rot="5400000">
            <a:off x="-1612725" y="2701800"/>
            <a:ext cx="9060900" cy="4795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7" name="Google Shape;77;p27"/>
          <p:cNvSpPr txBox="1"/>
          <p:nvPr>
            <p:ph idx="10" type="dt"/>
          </p:nvPr>
        </p:nvSpPr>
        <p:spPr>
          <a:xfrm>
            <a:off x="519750" y="9909900"/>
            <a:ext cx="1701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27"/>
          <p:cNvSpPr txBox="1"/>
          <p:nvPr>
            <p:ph idx="11" type="ftr"/>
          </p:nvPr>
        </p:nvSpPr>
        <p:spPr>
          <a:xfrm>
            <a:off x="2504250" y="9909900"/>
            <a:ext cx="25515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9" name="Google Shape;79;p27"/>
          <p:cNvSpPr txBox="1"/>
          <p:nvPr>
            <p:ph idx="12" type="sldNum"/>
          </p:nvPr>
        </p:nvSpPr>
        <p:spPr>
          <a:xfrm>
            <a:off x="5339250" y="9909900"/>
            <a:ext cx="1701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18"/>
          <p:cNvSpPr txBox="1"/>
          <p:nvPr>
            <p:ph type="title"/>
          </p:nvPr>
        </p:nvSpPr>
        <p:spPr>
          <a:xfrm>
            <a:off x="519750" y="569250"/>
            <a:ext cx="6520500" cy="2066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18"/>
          <p:cNvSpPr txBox="1"/>
          <p:nvPr>
            <p:ph idx="1" type="body"/>
          </p:nvPr>
        </p:nvSpPr>
        <p:spPr>
          <a:xfrm>
            <a:off x="519750" y="2846250"/>
            <a:ext cx="6520500" cy="6783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0" name="Google Shape;20;p18"/>
          <p:cNvSpPr txBox="1"/>
          <p:nvPr>
            <p:ph idx="10" type="dt"/>
          </p:nvPr>
        </p:nvSpPr>
        <p:spPr>
          <a:xfrm>
            <a:off x="519750" y="9909900"/>
            <a:ext cx="1701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" name="Google Shape;21;p18"/>
          <p:cNvSpPr txBox="1"/>
          <p:nvPr>
            <p:ph idx="11" type="ftr"/>
          </p:nvPr>
        </p:nvSpPr>
        <p:spPr>
          <a:xfrm>
            <a:off x="2504250" y="9909900"/>
            <a:ext cx="25515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" name="Google Shape;22;p18"/>
          <p:cNvSpPr txBox="1"/>
          <p:nvPr>
            <p:ph idx="12" type="sldNum"/>
          </p:nvPr>
        </p:nvSpPr>
        <p:spPr>
          <a:xfrm>
            <a:off x="5339250" y="9909900"/>
            <a:ext cx="1701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19"/>
          <p:cNvSpPr txBox="1"/>
          <p:nvPr>
            <p:ph type="title"/>
          </p:nvPr>
        </p:nvSpPr>
        <p:spPr>
          <a:xfrm>
            <a:off x="515813" y="2665576"/>
            <a:ext cx="6520500" cy="4447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19"/>
          <p:cNvSpPr txBox="1"/>
          <p:nvPr>
            <p:ph idx="1" type="body"/>
          </p:nvPr>
        </p:nvSpPr>
        <p:spPr>
          <a:xfrm>
            <a:off x="515813" y="7155226"/>
            <a:ext cx="6520500" cy="2338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26" name="Google Shape;26;p19"/>
          <p:cNvSpPr txBox="1"/>
          <p:nvPr>
            <p:ph idx="10" type="dt"/>
          </p:nvPr>
        </p:nvSpPr>
        <p:spPr>
          <a:xfrm>
            <a:off x="519750" y="9909900"/>
            <a:ext cx="1701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" name="Google Shape;27;p19"/>
          <p:cNvSpPr txBox="1"/>
          <p:nvPr>
            <p:ph idx="11" type="ftr"/>
          </p:nvPr>
        </p:nvSpPr>
        <p:spPr>
          <a:xfrm>
            <a:off x="2504250" y="9909900"/>
            <a:ext cx="25515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" name="Google Shape;28;p19"/>
          <p:cNvSpPr txBox="1"/>
          <p:nvPr>
            <p:ph idx="12" type="sldNum"/>
          </p:nvPr>
        </p:nvSpPr>
        <p:spPr>
          <a:xfrm>
            <a:off x="5339250" y="9909900"/>
            <a:ext cx="1701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20"/>
          <p:cNvSpPr txBox="1"/>
          <p:nvPr>
            <p:ph type="title"/>
          </p:nvPr>
        </p:nvSpPr>
        <p:spPr>
          <a:xfrm>
            <a:off x="519750" y="569250"/>
            <a:ext cx="6520500" cy="2066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20"/>
          <p:cNvSpPr txBox="1"/>
          <p:nvPr>
            <p:ph idx="1" type="body"/>
          </p:nvPr>
        </p:nvSpPr>
        <p:spPr>
          <a:xfrm>
            <a:off x="519750" y="2846250"/>
            <a:ext cx="3213000" cy="6783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2" name="Google Shape;32;p20"/>
          <p:cNvSpPr txBox="1"/>
          <p:nvPr>
            <p:ph idx="2" type="body"/>
          </p:nvPr>
        </p:nvSpPr>
        <p:spPr>
          <a:xfrm>
            <a:off x="3827250" y="2846250"/>
            <a:ext cx="3213000" cy="6783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3" name="Google Shape;33;p20"/>
          <p:cNvSpPr txBox="1"/>
          <p:nvPr>
            <p:ph idx="10" type="dt"/>
          </p:nvPr>
        </p:nvSpPr>
        <p:spPr>
          <a:xfrm>
            <a:off x="519750" y="9909900"/>
            <a:ext cx="1701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4" name="Google Shape;34;p20"/>
          <p:cNvSpPr txBox="1"/>
          <p:nvPr>
            <p:ph idx="11" type="ftr"/>
          </p:nvPr>
        </p:nvSpPr>
        <p:spPr>
          <a:xfrm>
            <a:off x="2504250" y="9909900"/>
            <a:ext cx="25515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20"/>
          <p:cNvSpPr txBox="1"/>
          <p:nvPr>
            <p:ph idx="12" type="sldNum"/>
          </p:nvPr>
        </p:nvSpPr>
        <p:spPr>
          <a:xfrm>
            <a:off x="5339250" y="9909900"/>
            <a:ext cx="1701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21"/>
          <p:cNvSpPr txBox="1"/>
          <p:nvPr>
            <p:ph type="title"/>
          </p:nvPr>
        </p:nvSpPr>
        <p:spPr>
          <a:xfrm>
            <a:off x="520735" y="569250"/>
            <a:ext cx="6520500" cy="2066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21"/>
          <p:cNvSpPr txBox="1"/>
          <p:nvPr>
            <p:ph idx="1" type="body"/>
          </p:nvPr>
        </p:nvSpPr>
        <p:spPr>
          <a:xfrm>
            <a:off x="520735" y="2621026"/>
            <a:ext cx="3198300" cy="1284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39" name="Google Shape;39;p21"/>
          <p:cNvSpPr txBox="1"/>
          <p:nvPr>
            <p:ph idx="2" type="body"/>
          </p:nvPr>
        </p:nvSpPr>
        <p:spPr>
          <a:xfrm>
            <a:off x="520735" y="3905550"/>
            <a:ext cx="3198300" cy="5744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0" name="Google Shape;40;p21"/>
          <p:cNvSpPr txBox="1"/>
          <p:nvPr>
            <p:ph idx="3" type="body"/>
          </p:nvPr>
        </p:nvSpPr>
        <p:spPr>
          <a:xfrm>
            <a:off x="3827250" y="2621026"/>
            <a:ext cx="3213900" cy="1284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1" name="Google Shape;41;p21"/>
          <p:cNvSpPr txBox="1"/>
          <p:nvPr>
            <p:ph idx="4" type="body"/>
          </p:nvPr>
        </p:nvSpPr>
        <p:spPr>
          <a:xfrm>
            <a:off x="3827250" y="3905550"/>
            <a:ext cx="3213900" cy="5744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2" name="Google Shape;42;p21"/>
          <p:cNvSpPr txBox="1"/>
          <p:nvPr>
            <p:ph idx="10" type="dt"/>
          </p:nvPr>
        </p:nvSpPr>
        <p:spPr>
          <a:xfrm>
            <a:off x="519750" y="9909900"/>
            <a:ext cx="1701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3" name="Google Shape;43;p21"/>
          <p:cNvSpPr txBox="1"/>
          <p:nvPr>
            <p:ph idx="11" type="ftr"/>
          </p:nvPr>
        </p:nvSpPr>
        <p:spPr>
          <a:xfrm>
            <a:off x="2504250" y="9909900"/>
            <a:ext cx="25515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21"/>
          <p:cNvSpPr txBox="1"/>
          <p:nvPr>
            <p:ph idx="12" type="sldNum"/>
          </p:nvPr>
        </p:nvSpPr>
        <p:spPr>
          <a:xfrm>
            <a:off x="5339250" y="9909900"/>
            <a:ext cx="1701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22"/>
          <p:cNvSpPr txBox="1"/>
          <p:nvPr>
            <p:ph type="title"/>
          </p:nvPr>
        </p:nvSpPr>
        <p:spPr>
          <a:xfrm>
            <a:off x="519750" y="569250"/>
            <a:ext cx="6520500" cy="2066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22"/>
          <p:cNvSpPr txBox="1"/>
          <p:nvPr>
            <p:ph idx="10" type="dt"/>
          </p:nvPr>
        </p:nvSpPr>
        <p:spPr>
          <a:xfrm>
            <a:off x="519750" y="9909900"/>
            <a:ext cx="1701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22"/>
          <p:cNvSpPr txBox="1"/>
          <p:nvPr>
            <p:ph idx="11" type="ftr"/>
          </p:nvPr>
        </p:nvSpPr>
        <p:spPr>
          <a:xfrm>
            <a:off x="2504250" y="9909900"/>
            <a:ext cx="25515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9" name="Google Shape;49;p22"/>
          <p:cNvSpPr txBox="1"/>
          <p:nvPr>
            <p:ph idx="12" type="sldNum"/>
          </p:nvPr>
        </p:nvSpPr>
        <p:spPr>
          <a:xfrm>
            <a:off x="5339250" y="9909900"/>
            <a:ext cx="1701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23"/>
          <p:cNvSpPr txBox="1"/>
          <p:nvPr>
            <p:ph idx="10" type="dt"/>
          </p:nvPr>
        </p:nvSpPr>
        <p:spPr>
          <a:xfrm>
            <a:off x="519750" y="9909900"/>
            <a:ext cx="1701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23"/>
          <p:cNvSpPr txBox="1"/>
          <p:nvPr>
            <p:ph idx="11" type="ftr"/>
          </p:nvPr>
        </p:nvSpPr>
        <p:spPr>
          <a:xfrm>
            <a:off x="2504250" y="9909900"/>
            <a:ext cx="25515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23"/>
          <p:cNvSpPr txBox="1"/>
          <p:nvPr>
            <p:ph idx="12" type="sldNum"/>
          </p:nvPr>
        </p:nvSpPr>
        <p:spPr>
          <a:xfrm>
            <a:off x="5339250" y="9909900"/>
            <a:ext cx="1701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24"/>
          <p:cNvSpPr txBox="1"/>
          <p:nvPr>
            <p:ph type="title"/>
          </p:nvPr>
        </p:nvSpPr>
        <p:spPr>
          <a:xfrm>
            <a:off x="520735" y="712800"/>
            <a:ext cx="2438400" cy="24948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24"/>
          <p:cNvSpPr txBox="1"/>
          <p:nvPr>
            <p:ph idx="1" type="body"/>
          </p:nvPr>
        </p:nvSpPr>
        <p:spPr>
          <a:xfrm>
            <a:off x="3213985" y="1539450"/>
            <a:ext cx="3827100" cy="7598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indent="-3810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indent="-355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indent="-355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57" name="Google Shape;57;p24"/>
          <p:cNvSpPr txBox="1"/>
          <p:nvPr>
            <p:ph idx="2" type="body"/>
          </p:nvPr>
        </p:nvSpPr>
        <p:spPr>
          <a:xfrm>
            <a:off x="520735" y="3207600"/>
            <a:ext cx="2438400" cy="5942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58" name="Google Shape;58;p24"/>
          <p:cNvSpPr txBox="1"/>
          <p:nvPr>
            <p:ph idx="10" type="dt"/>
          </p:nvPr>
        </p:nvSpPr>
        <p:spPr>
          <a:xfrm>
            <a:off x="519750" y="9909900"/>
            <a:ext cx="1701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p24"/>
          <p:cNvSpPr txBox="1"/>
          <p:nvPr>
            <p:ph idx="11" type="ftr"/>
          </p:nvPr>
        </p:nvSpPr>
        <p:spPr>
          <a:xfrm>
            <a:off x="2504250" y="9909900"/>
            <a:ext cx="25515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24"/>
          <p:cNvSpPr txBox="1"/>
          <p:nvPr>
            <p:ph idx="12" type="sldNum"/>
          </p:nvPr>
        </p:nvSpPr>
        <p:spPr>
          <a:xfrm>
            <a:off x="5339250" y="9909900"/>
            <a:ext cx="1701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25"/>
          <p:cNvSpPr txBox="1"/>
          <p:nvPr>
            <p:ph type="title"/>
          </p:nvPr>
        </p:nvSpPr>
        <p:spPr>
          <a:xfrm>
            <a:off x="520735" y="712800"/>
            <a:ext cx="2438400" cy="24948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25"/>
          <p:cNvSpPr/>
          <p:nvPr>
            <p:ph idx="2" type="pic"/>
          </p:nvPr>
        </p:nvSpPr>
        <p:spPr>
          <a:xfrm>
            <a:off x="3213985" y="1539450"/>
            <a:ext cx="3827100" cy="7598100"/>
          </a:xfrm>
          <a:prstGeom prst="rect">
            <a:avLst/>
          </a:prstGeom>
          <a:noFill/>
          <a:ln>
            <a:noFill/>
          </a:ln>
        </p:spPr>
      </p:sp>
      <p:sp>
        <p:nvSpPr>
          <p:cNvPr id="64" name="Google Shape;64;p25"/>
          <p:cNvSpPr txBox="1"/>
          <p:nvPr>
            <p:ph idx="1" type="body"/>
          </p:nvPr>
        </p:nvSpPr>
        <p:spPr>
          <a:xfrm>
            <a:off x="520735" y="3207600"/>
            <a:ext cx="2438400" cy="5942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65" name="Google Shape;65;p25"/>
          <p:cNvSpPr txBox="1"/>
          <p:nvPr>
            <p:ph idx="10" type="dt"/>
          </p:nvPr>
        </p:nvSpPr>
        <p:spPr>
          <a:xfrm>
            <a:off x="519750" y="9909900"/>
            <a:ext cx="1701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25"/>
          <p:cNvSpPr txBox="1"/>
          <p:nvPr>
            <p:ph idx="11" type="ftr"/>
          </p:nvPr>
        </p:nvSpPr>
        <p:spPr>
          <a:xfrm>
            <a:off x="2504250" y="9909900"/>
            <a:ext cx="25515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25"/>
          <p:cNvSpPr txBox="1"/>
          <p:nvPr>
            <p:ph idx="12" type="sldNum"/>
          </p:nvPr>
        </p:nvSpPr>
        <p:spPr>
          <a:xfrm>
            <a:off x="5339250" y="9909900"/>
            <a:ext cx="1701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DE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6"/>
          <p:cNvSpPr txBox="1"/>
          <p:nvPr>
            <p:ph type="title"/>
          </p:nvPr>
        </p:nvSpPr>
        <p:spPr>
          <a:xfrm>
            <a:off x="519750" y="569250"/>
            <a:ext cx="6520500" cy="2066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p16"/>
          <p:cNvSpPr txBox="1"/>
          <p:nvPr>
            <p:ph idx="1" type="body"/>
          </p:nvPr>
        </p:nvSpPr>
        <p:spPr>
          <a:xfrm>
            <a:off x="519750" y="2846250"/>
            <a:ext cx="6520500" cy="6783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p16"/>
          <p:cNvSpPr txBox="1"/>
          <p:nvPr>
            <p:ph idx="10" type="dt"/>
          </p:nvPr>
        </p:nvSpPr>
        <p:spPr>
          <a:xfrm>
            <a:off x="519750" y="9909900"/>
            <a:ext cx="1701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" name="Google Shape;9;p16"/>
          <p:cNvSpPr txBox="1"/>
          <p:nvPr>
            <p:ph idx="11" type="ftr"/>
          </p:nvPr>
        </p:nvSpPr>
        <p:spPr>
          <a:xfrm>
            <a:off x="2504250" y="9909900"/>
            <a:ext cx="25515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" name="Google Shape;10;p16"/>
          <p:cNvSpPr txBox="1"/>
          <p:nvPr>
            <p:ph idx="12" type="sldNum"/>
          </p:nvPr>
        </p:nvSpPr>
        <p:spPr>
          <a:xfrm>
            <a:off x="5339250" y="9909900"/>
            <a:ext cx="1701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DE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Relationship Id="rId4" Type="http://schemas.openxmlformats.org/officeDocument/2006/relationships/image" Target="../media/image5.png"/><Relationship Id="rId5" Type="http://schemas.openxmlformats.org/officeDocument/2006/relationships/image" Target="../media/image1.png"/><Relationship Id="rId6" Type="http://schemas.openxmlformats.org/officeDocument/2006/relationships/image" Target="../media/image3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3.png"/><Relationship Id="rId4" Type="http://schemas.openxmlformats.org/officeDocument/2006/relationships/image" Target="../media/image2.png"/><Relationship Id="rId5" Type="http://schemas.openxmlformats.org/officeDocument/2006/relationships/hyperlink" Target="https://tinyurl.com/openedrec" TargetMode="Externa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3.png"/><Relationship Id="rId4" Type="http://schemas.openxmlformats.org/officeDocument/2006/relationships/image" Target="../media/image2.png"/><Relationship Id="rId5" Type="http://schemas.openxmlformats.org/officeDocument/2006/relationships/hyperlink" Target="https://tinyurl.com/openedrec" TargetMode="Externa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hyperlink" Target="https://tinyurl.com/openedrec" TargetMode="Externa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hyperlink" Target="https://tinyurl.com/openedrec" TargetMode="Externa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2.png"/><Relationship Id="rId4" Type="http://schemas.openxmlformats.org/officeDocument/2006/relationships/hyperlink" Target="https://tinyurl.com/openedrec" TargetMode="External"/><Relationship Id="rId5" Type="http://schemas.openxmlformats.org/officeDocument/2006/relationships/image" Target="../media/image3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2.png"/><Relationship Id="rId4" Type="http://schemas.openxmlformats.org/officeDocument/2006/relationships/hyperlink" Target="https://tinyurl.com/openedrec" TargetMode="External"/><Relationship Id="rId5" Type="http://schemas.openxmlformats.org/officeDocument/2006/relationships/image" Target="../media/image3.png"/></Relationships>
</file>

<file path=ppt/slides/_rels/slide16.xml.rels><?xml version="1.0" encoding="UTF-8" standalone="yes"?><Relationships xmlns="http://schemas.openxmlformats.org/package/2006/relationships"><Relationship Id="rId11" Type="http://schemas.openxmlformats.org/officeDocument/2006/relationships/hyperlink" Target="https://sparceurope.org/what-we-do/open-education/europeannetwork-openeducation-librarians/" TargetMode="External"/><Relationship Id="rId10" Type="http://schemas.openxmlformats.org/officeDocument/2006/relationships/hyperlink" Target="https://sparceurope.org/" TargetMode="External"/><Relationship Id="rId13" Type="http://schemas.openxmlformats.org/officeDocument/2006/relationships/hyperlink" Target="https://creativecommons.org/licenses/by/4.0/" TargetMode="External"/><Relationship Id="rId12" Type="http://schemas.openxmlformats.org/officeDocument/2006/relationships/hyperlink" Target="https://sparceurope.org/what-we-do/open-education/europeannetwork-openeducation-librarians/" TargetMode="External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2.png"/><Relationship Id="rId4" Type="http://schemas.openxmlformats.org/officeDocument/2006/relationships/image" Target="../media/image5.png"/><Relationship Id="rId9" Type="http://schemas.openxmlformats.org/officeDocument/2006/relationships/hyperlink" Target="https://sparceurope.org/" TargetMode="External"/><Relationship Id="rId15" Type="http://schemas.openxmlformats.org/officeDocument/2006/relationships/hyperlink" Target="https://creativecommons.org/licenses/by/4.0/" TargetMode="External"/><Relationship Id="rId14" Type="http://schemas.openxmlformats.org/officeDocument/2006/relationships/hyperlink" Target="https://creativecommons.org/licenses/by/4.0/" TargetMode="External"/><Relationship Id="rId16" Type="http://schemas.openxmlformats.org/officeDocument/2006/relationships/hyperlink" Target="https://creativecommons.org/licenses/by/4.0/" TargetMode="External"/><Relationship Id="rId5" Type="http://schemas.openxmlformats.org/officeDocument/2006/relationships/image" Target="../media/image1.png"/><Relationship Id="rId6" Type="http://schemas.openxmlformats.org/officeDocument/2006/relationships/image" Target="../media/image3.png"/><Relationship Id="rId7" Type="http://schemas.openxmlformats.org/officeDocument/2006/relationships/hyperlink" Target="https://doi.org/10.5281/zenodo.5568482" TargetMode="External"/><Relationship Id="rId8" Type="http://schemas.openxmlformats.org/officeDocument/2006/relationships/hyperlink" Target="https://doi.org/10.5281/zenodo.5568482" TargetMode="Externa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hyperlink" Target="https://sparceurope.org/what-we-do/open-education/europeannetwork-openeducation-librarians/" TargetMode="External"/><Relationship Id="rId4" Type="http://schemas.openxmlformats.org/officeDocument/2006/relationships/hyperlink" Target="https://doi.org/10.5281/zenodo.5568482" TargetMode="External"/><Relationship Id="rId5" Type="http://schemas.openxmlformats.org/officeDocument/2006/relationships/hyperlink" Target="https://sparceurope.org/" TargetMode="External"/><Relationship Id="rId6" Type="http://schemas.openxmlformats.org/officeDocument/2006/relationships/hyperlink" Target="https://creativecommons.org/licenses/by/4.0/" TargetMode="External"/><Relationship Id="rId7" Type="http://schemas.openxmlformats.org/officeDocument/2006/relationships/image" Target="../media/image2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3.png"/><Relationship Id="rId4" Type="http://schemas.openxmlformats.org/officeDocument/2006/relationships/image" Target="../media/image2.png"/><Relationship Id="rId5" Type="http://schemas.openxmlformats.org/officeDocument/2006/relationships/hyperlink" Target="https://tinyurl.com/openedrec" TargetMode="External"/><Relationship Id="rId6" Type="http://schemas.openxmlformats.org/officeDocument/2006/relationships/hyperlink" Target="https://zenodo.org/doi/10.5281/zenodo.5568482" TargetMode="External"/><Relationship Id="rId7" Type="http://schemas.openxmlformats.org/officeDocument/2006/relationships/hyperlink" Target="https://sparceurope.org/" TargetMode="External"/><Relationship Id="rId8" Type="http://schemas.openxmlformats.org/officeDocument/2006/relationships/hyperlink" Target="https://creativecommons.org/licenses/by/4.0/" TargetMode="Externa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3.png"/><Relationship Id="rId4" Type="http://schemas.openxmlformats.org/officeDocument/2006/relationships/image" Target="../media/image2.png"/><Relationship Id="rId5" Type="http://schemas.openxmlformats.org/officeDocument/2006/relationships/hyperlink" Target="https://tinyurl.com/openedrec" TargetMode="Externa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3.png"/><Relationship Id="rId4" Type="http://schemas.openxmlformats.org/officeDocument/2006/relationships/image" Target="../media/image2.png"/><Relationship Id="rId5" Type="http://schemas.openxmlformats.org/officeDocument/2006/relationships/hyperlink" Target="https://tinyurl.com/openedrec" TargetMode="Externa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3.png"/><Relationship Id="rId4" Type="http://schemas.openxmlformats.org/officeDocument/2006/relationships/image" Target="../media/image2.png"/><Relationship Id="rId5" Type="http://schemas.openxmlformats.org/officeDocument/2006/relationships/hyperlink" Target="https://tinyurl.com/openedrec" TargetMode="Externa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2.png"/><Relationship Id="rId4" Type="http://schemas.openxmlformats.org/officeDocument/2006/relationships/hyperlink" Target="https://tinyurl.com/openedrec" TargetMode="External"/><Relationship Id="rId5" Type="http://schemas.openxmlformats.org/officeDocument/2006/relationships/image" Target="../media/image3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2.png"/><Relationship Id="rId4" Type="http://schemas.openxmlformats.org/officeDocument/2006/relationships/hyperlink" Target="https://tinyurl.com/openedrec" TargetMode="External"/><Relationship Id="rId5" Type="http://schemas.openxmlformats.org/officeDocument/2006/relationships/image" Target="../media/image3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2.png"/><Relationship Id="rId4" Type="http://schemas.openxmlformats.org/officeDocument/2006/relationships/hyperlink" Target="https://tinyurl.com/openedrec" TargetMode="External"/><Relationship Id="rId5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" name="Google Shape;84;p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69400" y="304462"/>
            <a:ext cx="4651251" cy="3531075"/>
          </a:xfrm>
          <a:prstGeom prst="rect">
            <a:avLst/>
          </a:prstGeom>
          <a:noFill/>
          <a:ln>
            <a:noFill/>
          </a:ln>
        </p:spPr>
      </p:pic>
      <p:sp>
        <p:nvSpPr>
          <p:cNvPr id="85" name="Google Shape;85;p1"/>
          <p:cNvSpPr txBox="1"/>
          <p:nvPr/>
        </p:nvSpPr>
        <p:spPr>
          <a:xfrm>
            <a:off x="797442" y="1065775"/>
            <a:ext cx="4423209" cy="1477297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0"/>
              <a:buFont typeface="Arial"/>
              <a:buNone/>
            </a:pPr>
            <a:r>
              <a:rPr b="1" i="0" lang="en-DE" sz="6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OER</a:t>
            </a:r>
            <a:br>
              <a:rPr b="1" i="0" lang="en-DE" sz="6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0" i="0" lang="en-DE" sz="6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BUNÚSACHA</a:t>
            </a:r>
            <a:endParaRPr b="0" i="0" sz="60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6" name="Google Shape;86;p1"/>
          <p:cNvSpPr txBox="1"/>
          <p:nvPr/>
        </p:nvSpPr>
        <p:spPr>
          <a:xfrm>
            <a:off x="797442" y="4595036"/>
            <a:ext cx="6418200" cy="892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525" lIns="91525" spcFirstLastPara="1" rIns="91525" wrap="square" tIns="915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600"/>
              <a:buFont typeface="Arial"/>
              <a:buNone/>
            </a:pPr>
            <a:r>
              <a:rPr b="1" i="0" lang="en-DE" sz="46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Tacar Uirlisí ENOEL</a:t>
            </a:r>
            <a:endParaRPr/>
          </a:p>
        </p:txBody>
      </p:sp>
      <p:sp>
        <p:nvSpPr>
          <p:cNvPr id="87" name="Google Shape;87;p1"/>
          <p:cNvSpPr txBox="1"/>
          <p:nvPr/>
        </p:nvSpPr>
        <p:spPr>
          <a:xfrm>
            <a:off x="569401" y="5853700"/>
            <a:ext cx="6418200" cy="985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525" lIns="91525" spcFirstLastPara="1" rIns="91525" wrap="square" tIns="9152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600"/>
              <a:buFont typeface="Arial"/>
              <a:buNone/>
            </a:pPr>
            <a:r>
              <a:rPr b="1" i="0" lang="en-DE" sz="26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Úsáid ár dteimpléid chun tacú le Oideachas Oscailte</a:t>
            </a:r>
            <a:endParaRPr b="1" i="0" sz="26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88" name="Google Shape;88;p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902762" y="8287619"/>
            <a:ext cx="1751480" cy="985199"/>
          </a:xfrm>
          <a:prstGeom prst="rect">
            <a:avLst/>
          </a:prstGeom>
          <a:noFill/>
          <a:ln>
            <a:noFill/>
          </a:ln>
        </p:spPr>
      </p:pic>
      <p:pic>
        <p:nvPicPr>
          <p:cNvPr id="89" name="Google Shape;89;p1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2088869" y="7204764"/>
            <a:ext cx="3379258" cy="985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90" name="Google Shape;90;p1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2598140" y="9578962"/>
            <a:ext cx="2363700" cy="82703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4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Google Shape;215;p10"/>
          <p:cNvSpPr/>
          <p:nvPr/>
        </p:nvSpPr>
        <p:spPr>
          <a:xfrm>
            <a:off x="182250" y="180975"/>
            <a:ext cx="7228200" cy="3718800"/>
          </a:xfrm>
          <a:prstGeom prst="rect">
            <a:avLst/>
          </a:prstGeom>
          <a:solidFill>
            <a:srgbClr val="34C3E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6" name="Google Shape;216;p10"/>
          <p:cNvSpPr/>
          <p:nvPr/>
        </p:nvSpPr>
        <p:spPr>
          <a:xfrm>
            <a:off x="182250" y="3899650"/>
            <a:ext cx="5904300" cy="57942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9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rgbClr val="34C3E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7" name="Google Shape;217;p10"/>
          <p:cNvSpPr/>
          <p:nvPr/>
        </p:nvSpPr>
        <p:spPr>
          <a:xfrm>
            <a:off x="2396100" y="2695500"/>
            <a:ext cx="2767800" cy="26724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8" name="Google Shape;218;p10"/>
          <p:cNvSpPr/>
          <p:nvPr/>
        </p:nvSpPr>
        <p:spPr>
          <a:xfrm>
            <a:off x="4642650" y="5612513"/>
            <a:ext cx="2767800" cy="26724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19" name="Google Shape;219;p1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82250" y="9963525"/>
            <a:ext cx="1232114" cy="431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20" name="Google Shape;220;p1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69400" y="562956"/>
            <a:ext cx="1517901" cy="1152338"/>
          </a:xfrm>
          <a:prstGeom prst="rect">
            <a:avLst/>
          </a:prstGeom>
          <a:noFill/>
          <a:ln>
            <a:noFill/>
          </a:ln>
        </p:spPr>
      </p:pic>
      <p:sp>
        <p:nvSpPr>
          <p:cNvPr id="221" name="Google Shape;221;p10"/>
          <p:cNvSpPr txBox="1"/>
          <p:nvPr/>
        </p:nvSpPr>
        <p:spPr>
          <a:xfrm>
            <a:off x="591700" y="663225"/>
            <a:ext cx="1473300" cy="734017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300"/>
              <a:buFont typeface="Arial"/>
              <a:buNone/>
            </a:pPr>
            <a:r>
              <a:rPr b="1" i="0" lang="en-DE" sz="3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OER</a:t>
            </a:r>
            <a:br>
              <a:rPr b="1" i="0" lang="en-DE" sz="3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0" i="0" lang="en-DE" sz="18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BUNÚSACHA</a:t>
            </a:r>
            <a:endParaRPr b="0" i="0" sz="2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2" name="Google Shape;222;p10"/>
          <p:cNvSpPr txBox="1"/>
          <p:nvPr/>
        </p:nvSpPr>
        <p:spPr>
          <a:xfrm>
            <a:off x="493200" y="2229500"/>
            <a:ext cx="7151100" cy="67707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50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1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Ó Mholadh UNESCO maidir le Acmhainní Oideachais Oscailte</a:t>
            </a:r>
            <a:endParaRPr b="1" i="0" sz="12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50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en-DE" sz="1200" u="sng" cap="none" strike="noStrike">
                <a:solidFill>
                  <a:schemeClr val="hlink"/>
                </a:solidFill>
                <a:latin typeface="Open Sans"/>
                <a:ea typeface="Open Sans"/>
                <a:cs typeface="Open Sans"/>
                <a:sym typeface="Open Sans"/>
                <a:hlinkClick r:id="rId5"/>
              </a:rPr>
              <a:t>https://tinyurl.com/openedrec</a:t>
            </a:r>
            <a:r>
              <a:rPr b="0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 b="1" i="0" sz="12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23" name="Google Shape;223;p10"/>
          <p:cNvSpPr txBox="1"/>
          <p:nvPr/>
        </p:nvSpPr>
        <p:spPr>
          <a:xfrm>
            <a:off x="2357724" y="459425"/>
            <a:ext cx="4724011" cy="1477297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"</a:t>
            </a:r>
            <a:r>
              <a:rPr b="0" i="0" lang="en-DE" sz="1400" u="none" cap="none" strike="noStrike">
                <a:solidFill>
                  <a:srgbClr val="005BA1"/>
                </a:solidFill>
                <a:latin typeface="Open Sans"/>
                <a:ea typeface="Open Sans"/>
                <a:cs typeface="Open Sans"/>
                <a:sym typeface="Open Sans"/>
              </a:rPr>
              <a:t>Is</a:t>
            </a:r>
            <a:r>
              <a:rPr b="1" i="0" lang="en-DE" sz="1400" u="none" cap="none" strike="noStrike">
                <a:solidFill>
                  <a:srgbClr val="005BA1"/>
                </a:solidFill>
                <a:latin typeface="Open Sans"/>
                <a:ea typeface="Open Sans"/>
                <a:cs typeface="Open Sans"/>
                <a:sym typeface="Open Sans"/>
              </a:rPr>
              <a:t> áiseanna oideachais oscailte (OER) </a:t>
            </a:r>
            <a:r>
              <a:rPr b="0" i="0" lang="en-DE" sz="1400" u="none" cap="none" strike="noStrike">
                <a:solidFill>
                  <a:srgbClr val="005BA1"/>
                </a:solidFill>
                <a:latin typeface="Open Sans"/>
                <a:ea typeface="Open Sans"/>
                <a:cs typeface="Open Sans"/>
                <a:sym typeface="Open Sans"/>
              </a:rPr>
              <a:t>ábhair fhoghlama, teagaisc agus taighde i </a:t>
            </a:r>
            <a:r>
              <a:rPr b="1" i="0" lang="en-DE" sz="1400" u="none" cap="none" strike="noStrike">
                <a:solidFill>
                  <a:srgbClr val="005BA1"/>
                </a:solidFill>
                <a:latin typeface="Open Sans"/>
                <a:ea typeface="Open Sans"/>
                <a:cs typeface="Open Sans"/>
                <a:sym typeface="Open Sans"/>
              </a:rPr>
              <a:t>bhformáid agus meán ar bith</a:t>
            </a:r>
            <a:r>
              <a:rPr b="0" i="0" lang="en-DE" sz="1400" u="none" cap="none" strike="noStrike">
                <a:solidFill>
                  <a:srgbClr val="005BA1"/>
                </a:solidFill>
                <a:latin typeface="Open Sans"/>
                <a:ea typeface="Open Sans"/>
                <a:cs typeface="Open Sans"/>
                <a:sym typeface="Open Sans"/>
              </a:rPr>
              <a:t> a bhfuil siad i bhfearann poiblí nó faoi chóipcheart atá scaoilte faoi </a:t>
            </a:r>
            <a:r>
              <a:rPr b="1" i="0" lang="en-DE" sz="1400" u="none" cap="none" strike="noStrike">
                <a:solidFill>
                  <a:srgbClr val="005BA1"/>
                </a:solidFill>
                <a:latin typeface="Open Sans"/>
                <a:ea typeface="Open Sans"/>
                <a:cs typeface="Open Sans"/>
                <a:sym typeface="Open Sans"/>
              </a:rPr>
              <a:t>cheadúnas oscailte</a:t>
            </a:r>
            <a:r>
              <a:rPr b="0" i="0" lang="en-DE" sz="1400" u="none" cap="none" strike="noStrike">
                <a:solidFill>
                  <a:srgbClr val="005BA1"/>
                </a:solidFill>
                <a:latin typeface="Open Sans"/>
                <a:ea typeface="Open Sans"/>
                <a:cs typeface="Open Sans"/>
                <a:sym typeface="Open Sans"/>
              </a:rPr>
              <a:t>, a cheadaíonn rochtain saor in aisce, athúsáid, athchúrsáil, oiriúnú agus athscaipeadh ag daoine eile</a:t>
            </a:r>
            <a:r>
              <a:rPr b="0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."</a:t>
            </a:r>
            <a:endParaRPr b="0" i="0" sz="1700" u="none" cap="none" strike="noStrik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24" name="Google Shape;224;p10"/>
          <p:cNvSpPr txBox="1"/>
          <p:nvPr/>
        </p:nvSpPr>
        <p:spPr>
          <a:xfrm>
            <a:off x="408214" y="4129891"/>
            <a:ext cx="5760711" cy="6380947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DE" sz="18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Buntáistí an Oideachais Oscailte </a:t>
            </a:r>
            <a:r>
              <a:rPr b="1" i="0" lang="en-DE" sz="1800" u="none" cap="none" strike="noStrike">
                <a:solidFill>
                  <a:srgbClr val="45BEDF"/>
                </a:solidFill>
                <a:latin typeface="Open Sans"/>
                <a:ea typeface="Open Sans"/>
                <a:cs typeface="Open Sans"/>
                <a:sym typeface="Open Sans"/>
              </a:rPr>
              <a:t>d’institiúidí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t/>
            </a:r>
            <a:endParaRPr b="1" i="0" sz="1500" u="none" cap="none" strike="noStrike">
              <a:solidFill>
                <a:srgbClr val="F0F0F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DE" sz="1400" u="none" cap="none" strike="noStrike">
                <a:solidFill>
                  <a:srgbClr val="F0F0F0"/>
                </a:solidFill>
                <a:latin typeface="Open Sans"/>
                <a:ea typeface="Open Sans"/>
                <a:cs typeface="Open Sans"/>
                <a:sym typeface="Open Sans"/>
              </a:rPr>
              <a:t>Barainneachtaí scála a chur chun cinn: </a:t>
            </a:r>
            <a:r>
              <a:rPr b="0" i="0" lang="en-DE" sz="14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Tá OER saor in aisce ar líne, inacmhainne i gcló, is féidir iad a shábháil go deo, agus déantar iad a nuashonrú go héasca. Is féidir acmhainní a rachadh ar shlí eile chun téacsleabhair a cheannach a atreorú i dtreo na teicneolaíochta, teagasc a fheabhsú, nó fiachas a laghdú.</a:t>
            </a:r>
            <a:endParaRPr b="0" i="0" sz="14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DE" sz="1400" u="none" cap="none" strike="noStrike">
                <a:solidFill>
                  <a:srgbClr val="F0F0F0"/>
                </a:solidFill>
                <a:latin typeface="Open Sans"/>
                <a:ea typeface="Open Sans"/>
                <a:cs typeface="Open Sans"/>
                <a:sym typeface="Open Sans"/>
              </a:rPr>
              <a:t>Tacú le forbairt dáimhe:</a:t>
            </a:r>
            <a:r>
              <a:rPr b="0" i="0" lang="en-DE" sz="1400" u="none" cap="none" strike="noStrike">
                <a:solidFill>
                  <a:srgbClr val="F0F0F0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0" i="0" lang="en-DE" sz="14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Cothaítear rochtain agus úsáid fheabhsaithe OER agus foghlaim idir piaraí idir baill dáimhe idirinstitiúideacha mar aon le cáilíocht na n-ábhar oideachais.</a:t>
            </a:r>
            <a:endParaRPr b="0" i="0" sz="14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DE" sz="1400" u="none" cap="none" strike="noStrike">
                <a:solidFill>
                  <a:srgbClr val="F0F0F0"/>
                </a:solidFill>
                <a:latin typeface="Open Sans"/>
                <a:ea typeface="Open Sans"/>
                <a:cs typeface="Open Sans"/>
                <a:sym typeface="Open Sans"/>
              </a:rPr>
              <a:t>An leas is fearr a bhaint as infheistíochtaí poiblí: </a:t>
            </a:r>
            <a:r>
              <a:rPr b="0" i="0" lang="en-DE" sz="14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Baintear úsáid as acmhainní a thagann ó mhaoiniú poiblí chun eolas poiblí a chruthú agus a roinnt go trasnach trí institiúidí éagsúla ar chostais bhreise laghdaithe.</a:t>
            </a:r>
            <a:endParaRPr b="0" i="0" sz="14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DE" sz="1400" u="none" cap="none" strike="noStrike">
                <a:solidFill>
                  <a:srgbClr val="F0F0F0"/>
                </a:solidFill>
                <a:latin typeface="Open Sans"/>
                <a:ea typeface="Open Sans"/>
                <a:cs typeface="Open Sans"/>
                <a:sym typeface="Open Sans"/>
              </a:rPr>
              <a:t>Tacú le féin-chur chun cinn:</a:t>
            </a:r>
            <a:r>
              <a:rPr b="0" i="0" lang="en-DE" sz="1400" u="none" cap="none" strike="noStrike">
                <a:solidFill>
                  <a:srgbClr val="F0F0F0"/>
                </a:solidFill>
                <a:latin typeface="Open Sans"/>
                <a:ea typeface="Open Sans"/>
                <a:cs typeface="Open Sans"/>
                <a:sym typeface="Open Sans"/>
              </a:rPr>
              <a:t>  </a:t>
            </a:r>
            <a:r>
              <a:rPr b="0" i="0" lang="en-DE" sz="14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Is féidir le híomhá phoiblí na hinstitiúide tairbhe a bhaint den chuid is mó as a cáilíocht chomhroinnte agus athúsáidte.</a:t>
            </a:r>
            <a:endParaRPr b="0" i="0" sz="14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DE" sz="1400" u="none" cap="none" strike="noStrike">
                <a:solidFill>
                  <a:srgbClr val="F0F0F0"/>
                </a:solidFill>
                <a:latin typeface="Open Sans"/>
                <a:ea typeface="Open Sans"/>
                <a:cs typeface="Open Sans"/>
                <a:sym typeface="Open Sans"/>
              </a:rPr>
              <a:t>Tacú le comhoibriú idirnáisiúnta: </a:t>
            </a:r>
            <a:r>
              <a:rPr b="0" i="0" lang="en-DE" sz="14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Trí bheith ag obair le OER, méadaítear infheictheacht na hinstitiúide, rud a fheabhsaíonn a cáil ar an leibhéal idirnáisiúnta trí chomhoibriú gníomhach le hinstitiúidí eile ar fud an domhain.</a:t>
            </a:r>
            <a:endParaRPr b="1" i="0" sz="14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en-DE" sz="14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.  </a:t>
            </a:r>
            <a:endParaRPr b="0" i="0" sz="14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t/>
            </a:r>
            <a:endParaRPr b="1" i="0" sz="15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8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Google Shape;229;p11"/>
          <p:cNvSpPr/>
          <p:nvPr/>
        </p:nvSpPr>
        <p:spPr>
          <a:xfrm>
            <a:off x="182250" y="180975"/>
            <a:ext cx="7228200" cy="3718800"/>
          </a:xfrm>
          <a:prstGeom prst="rect">
            <a:avLst/>
          </a:prstGeom>
          <a:solidFill>
            <a:srgbClr val="34C3E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0" name="Google Shape;230;p11"/>
          <p:cNvSpPr/>
          <p:nvPr/>
        </p:nvSpPr>
        <p:spPr>
          <a:xfrm>
            <a:off x="182250" y="3899650"/>
            <a:ext cx="5904300" cy="57942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9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rgbClr val="34C3E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1" name="Google Shape;231;p11"/>
          <p:cNvSpPr/>
          <p:nvPr/>
        </p:nvSpPr>
        <p:spPr>
          <a:xfrm>
            <a:off x="2396100" y="2695500"/>
            <a:ext cx="2767800" cy="26724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2" name="Google Shape;232;p11"/>
          <p:cNvSpPr/>
          <p:nvPr/>
        </p:nvSpPr>
        <p:spPr>
          <a:xfrm>
            <a:off x="4642650" y="5612513"/>
            <a:ext cx="2767800" cy="26724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33" name="Google Shape;233;p1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82250" y="9963525"/>
            <a:ext cx="1232114" cy="431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34" name="Google Shape;234;p1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69400" y="562956"/>
            <a:ext cx="1517901" cy="1152338"/>
          </a:xfrm>
          <a:prstGeom prst="rect">
            <a:avLst/>
          </a:prstGeom>
          <a:noFill/>
          <a:ln>
            <a:noFill/>
          </a:ln>
        </p:spPr>
      </p:pic>
      <p:sp>
        <p:nvSpPr>
          <p:cNvPr id="235" name="Google Shape;235;p11"/>
          <p:cNvSpPr txBox="1"/>
          <p:nvPr/>
        </p:nvSpPr>
        <p:spPr>
          <a:xfrm>
            <a:off x="591700" y="663225"/>
            <a:ext cx="1473300" cy="734017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300"/>
              <a:buFont typeface="Arial"/>
              <a:buNone/>
            </a:pPr>
            <a:r>
              <a:rPr b="1" i="0" lang="en-DE" sz="3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OER</a:t>
            </a:r>
            <a:br>
              <a:rPr b="1" i="0" lang="en-DE" sz="3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0" i="0" lang="en-DE" sz="18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BUNÚSACHA</a:t>
            </a:r>
            <a:endParaRPr b="0" i="0" sz="2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6" name="Google Shape;236;p11"/>
          <p:cNvSpPr txBox="1"/>
          <p:nvPr/>
        </p:nvSpPr>
        <p:spPr>
          <a:xfrm>
            <a:off x="493200" y="2229500"/>
            <a:ext cx="7151100" cy="67707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50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1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Ó Mholadh UNESCO maidir le Acmhainní Oideachais Oscailte</a:t>
            </a:r>
            <a:endParaRPr b="1" i="0" sz="12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50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en-DE" sz="1200" u="sng" cap="none" strike="noStrike">
                <a:solidFill>
                  <a:schemeClr val="hlink"/>
                </a:solidFill>
                <a:latin typeface="Open Sans"/>
                <a:ea typeface="Open Sans"/>
                <a:cs typeface="Open Sans"/>
                <a:sym typeface="Open Sans"/>
                <a:hlinkClick r:id="rId5"/>
              </a:rPr>
              <a:t>https://tinyurl.com/openedrec</a:t>
            </a:r>
            <a:r>
              <a:rPr b="0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 b="1" i="0" sz="12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37" name="Google Shape;237;p11"/>
          <p:cNvSpPr txBox="1"/>
          <p:nvPr/>
        </p:nvSpPr>
        <p:spPr>
          <a:xfrm>
            <a:off x="2357725" y="459425"/>
            <a:ext cx="4704556" cy="1477297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"</a:t>
            </a:r>
            <a:r>
              <a:rPr b="0" i="0" lang="en-DE" sz="1400" u="none" cap="none" strike="noStrike">
                <a:solidFill>
                  <a:srgbClr val="005BA1"/>
                </a:solidFill>
                <a:latin typeface="Open Sans"/>
                <a:ea typeface="Open Sans"/>
                <a:cs typeface="Open Sans"/>
                <a:sym typeface="Open Sans"/>
              </a:rPr>
              <a:t>Is</a:t>
            </a:r>
            <a:r>
              <a:rPr b="1" i="0" lang="en-DE" sz="1400" u="none" cap="none" strike="noStrike">
                <a:solidFill>
                  <a:srgbClr val="005BA1"/>
                </a:solidFill>
                <a:latin typeface="Open Sans"/>
                <a:ea typeface="Open Sans"/>
                <a:cs typeface="Open Sans"/>
                <a:sym typeface="Open Sans"/>
              </a:rPr>
              <a:t> áiseanna oideachais oscailte (OER) </a:t>
            </a:r>
            <a:r>
              <a:rPr b="0" i="0" lang="en-DE" sz="1400" u="none" cap="none" strike="noStrike">
                <a:solidFill>
                  <a:srgbClr val="005BA1"/>
                </a:solidFill>
                <a:latin typeface="Open Sans"/>
                <a:ea typeface="Open Sans"/>
                <a:cs typeface="Open Sans"/>
                <a:sym typeface="Open Sans"/>
              </a:rPr>
              <a:t>ábhair fhoghlama, teagaisc agus taighde i </a:t>
            </a:r>
            <a:r>
              <a:rPr b="1" i="0" lang="en-DE" sz="1400" u="none" cap="none" strike="noStrike">
                <a:solidFill>
                  <a:srgbClr val="005BA1"/>
                </a:solidFill>
                <a:latin typeface="Open Sans"/>
                <a:ea typeface="Open Sans"/>
                <a:cs typeface="Open Sans"/>
                <a:sym typeface="Open Sans"/>
              </a:rPr>
              <a:t>bhformáid agus meán ar bith</a:t>
            </a:r>
            <a:r>
              <a:rPr b="0" i="0" lang="en-DE" sz="1400" u="none" cap="none" strike="noStrike">
                <a:solidFill>
                  <a:srgbClr val="005BA1"/>
                </a:solidFill>
                <a:latin typeface="Open Sans"/>
                <a:ea typeface="Open Sans"/>
                <a:cs typeface="Open Sans"/>
                <a:sym typeface="Open Sans"/>
              </a:rPr>
              <a:t> a bhfuil siad i bhfearann poiblí nó faoi chóipcheart atá scaoilte faoi </a:t>
            </a:r>
            <a:r>
              <a:rPr b="1" i="0" lang="en-DE" sz="1400" u="none" cap="none" strike="noStrike">
                <a:solidFill>
                  <a:srgbClr val="005BA1"/>
                </a:solidFill>
                <a:latin typeface="Open Sans"/>
                <a:ea typeface="Open Sans"/>
                <a:cs typeface="Open Sans"/>
                <a:sym typeface="Open Sans"/>
              </a:rPr>
              <a:t>cheadúnas oscailte</a:t>
            </a:r>
            <a:r>
              <a:rPr b="0" i="0" lang="en-DE" sz="1400" u="none" cap="none" strike="noStrike">
                <a:solidFill>
                  <a:srgbClr val="005BA1"/>
                </a:solidFill>
                <a:latin typeface="Open Sans"/>
                <a:ea typeface="Open Sans"/>
                <a:cs typeface="Open Sans"/>
                <a:sym typeface="Open Sans"/>
              </a:rPr>
              <a:t>, a cheadaíonn rochtain saor in aisce, athúsáid, athchúrsáil, oiriúnú agus athscaipeadh ag daoine eile</a:t>
            </a:r>
            <a:r>
              <a:rPr b="0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."</a:t>
            </a:r>
            <a:endParaRPr b="0" i="0" sz="1700" u="none" cap="none" strike="noStrik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38" name="Google Shape;238;p11"/>
          <p:cNvSpPr txBox="1"/>
          <p:nvPr/>
        </p:nvSpPr>
        <p:spPr>
          <a:xfrm>
            <a:off x="493199" y="4487675"/>
            <a:ext cx="5336100" cy="4430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DE" sz="18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Buntáistí an Oideachais Oscailte </a:t>
            </a:r>
            <a:r>
              <a:rPr b="1" i="0" lang="en-DE" sz="1800" u="none" cap="none" strike="noStrike">
                <a:solidFill>
                  <a:srgbClr val="45BEDF"/>
                </a:solidFill>
                <a:latin typeface="Open Sans"/>
                <a:ea typeface="Open Sans"/>
                <a:cs typeface="Open Sans"/>
                <a:sym typeface="Open Sans"/>
              </a:rPr>
              <a:t>d’institiúidí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t/>
            </a:r>
            <a:endParaRPr b="1" i="0" sz="15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DE" sz="1600" u="none" cap="none" strike="noStrike">
                <a:solidFill>
                  <a:srgbClr val="F0F0F0"/>
                </a:solidFill>
                <a:latin typeface="Open Sans"/>
                <a:ea typeface="Open Sans"/>
                <a:cs typeface="Open Sans"/>
                <a:sym typeface="Open Sans"/>
              </a:rPr>
              <a:t>Earcaíocht a éascú: </a:t>
            </a:r>
            <a:r>
              <a:rPr b="0" i="0" lang="en-DE" sz="1600" u="none" cap="none" strike="noStrike">
                <a:solidFill>
                  <a:srgbClr val="F0F0F0"/>
                </a:solidFill>
                <a:latin typeface="Open Sans"/>
                <a:ea typeface="Open Sans"/>
                <a:cs typeface="Open Sans"/>
                <a:sym typeface="Open Sans"/>
              </a:rPr>
              <a:t>Méadaíonn úsáid OER rannpháirtíocht san ardoideachas </a:t>
            </a:r>
            <a:r>
              <a:rPr b="0" i="0" lang="en-DE" sz="16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trí rochtain a leathnú ar fhoghlaimeoirí neamhthraidisiúnta a dhéanann roghanna bunaithe ar chaighdeán na n-ábhar oideachais atá á dtairiscint.</a:t>
            </a:r>
            <a:endParaRPr/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20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DE" sz="1600" u="none" cap="none" strike="noStrike">
                <a:solidFill>
                  <a:srgbClr val="F0F0F0"/>
                </a:solidFill>
                <a:latin typeface="Open Sans"/>
                <a:ea typeface="Open Sans"/>
                <a:cs typeface="Open Sans"/>
                <a:sym typeface="Open Sans"/>
              </a:rPr>
              <a:t>Feabhas a chur ar choinneáil alumni: </a:t>
            </a:r>
            <a:r>
              <a:rPr b="0" i="0" lang="en-DE" sz="16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Cuidíonn OER ardchaighdeáin a thairiscint d'alumni leis an institiúid an nasc leo a choinneáil gníomhach.</a:t>
            </a:r>
            <a:endParaRPr b="1" i="0" sz="15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i="0" sz="1500" u="none" cap="none" strike="noStrike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i="0" sz="14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t/>
            </a:r>
            <a:endParaRPr b="1" i="0" sz="15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2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" name="Google Shape;243;p12"/>
          <p:cNvSpPr/>
          <p:nvPr/>
        </p:nvSpPr>
        <p:spPr>
          <a:xfrm>
            <a:off x="182250" y="180975"/>
            <a:ext cx="7228200" cy="37188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4" name="Google Shape;244;p12"/>
          <p:cNvSpPr/>
          <p:nvPr/>
        </p:nvSpPr>
        <p:spPr>
          <a:xfrm>
            <a:off x="182325" y="3899650"/>
            <a:ext cx="7228200" cy="5794200"/>
          </a:xfrm>
          <a:prstGeom prst="rect">
            <a:avLst/>
          </a:prstGeom>
          <a:solidFill>
            <a:srgbClr val="FFDE59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9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rgbClr val="34C3E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5" name="Google Shape;245;p12"/>
          <p:cNvSpPr/>
          <p:nvPr/>
        </p:nvSpPr>
        <p:spPr>
          <a:xfrm>
            <a:off x="2396100" y="2695500"/>
            <a:ext cx="2767800" cy="2672400"/>
          </a:xfrm>
          <a:prstGeom prst="ellipse">
            <a:avLst/>
          </a:prstGeom>
          <a:solidFill>
            <a:srgbClr val="FFDE59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46" name="Google Shape;246;p1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69400" y="562956"/>
            <a:ext cx="1517901" cy="1152338"/>
          </a:xfrm>
          <a:prstGeom prst="rect">
            <a:avLst/>
          </a:prstGeom>
          <a:noFill/>
          <a:ln>
            <a:noFill/>
          </a:ln>
        </p:spPr>
      </p:pic>
      <p:sp>
        <p:nvSpPr>
          <p:cNvPr id="247" name="Google Shape;247;p12"/>
          <p:cNvSpPr txBox="1"/>
          <p:nvPr/>
        </p:nvSpPr>
        <p:spPr>
          <a:xfrm>
            <a:off x="591700" y="663225"/>
            <a:ext cx="1473300" cy="79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300"/>
              <a:buFont typeface="Arial"/>
              <a:buNone/>
            </a:pPr>
            <a:r>
              <a:rPr b="1" i="0" lang="en-DE" sz="3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OER</a:t>
            </a:r>
            <a:br>
              <a:rPr b="1" i="0" lang="en-DE" sz="3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0" i="0" lang="en-DE" sz="2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BASIC</a:t>
            </a:r>
            <a:endParaRPr b="0" i="0" sz="2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48" name="Google Shape;248;p1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69400" y="562956"/>
            <a:ext cx="1517901" cy="1152338"/>
          </a:xfrm>
          <a:prstGeom prst="rect">
            <a:avLst/>
          </a:prstGeom>
          <a:noFill/>
          <a:ln>
            <a:noFill/>
          </a:ln>
        </p:spPr>
      </p:pic>
      <p:sp>
        <p:nvSpPr>
          <p:cNvPr id="249" name="Google Shape;249;p12"/>
          <p:cNvSpPr txBox="1"/>
          <p:nvPr/>
        </p:nvSpPr>
        <p:spPr>
          <a:xfrm>
            <a:off x="591700" y="663225"/>
            <a:ext cx="1473300" cy="734017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300"/>
              <a:buFont typeface="Arial"/>
              <a:buNone/>
            </a:pPr>
            <a:r>
              <a:rPr b="1" i="0" lang="en-DE" sz="3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OER</a:t>
            </a:r>
            <a:br>
              <a:rPr b="1" i="0" lang="en-DE" sz="3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0" i="0" lang="en-DE" sz="18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BUNÚSACHA</a:t>
            </a:r>
            <a:endParaRPr b="0" i="0" sz="2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50" name="Google Shape;250;p12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82250" y="9963525"/>
            <a:ext cx="1232114" cy="431100"/>
          </a:xfrm>
          <a:prstGeom prst="rect">
            <a:avLst/>
          </a:prstGeom>
          <a:noFill/>
          <a:ln>
            <a:noFill/>
          </a:ln>
        </p:spPr>
      </p:pic>
      <p:sp>
        <p:nvSpPr>
          <p:cNvPr id="251" name="Google Shape;251;p12"/>
          <p:cNvSpPr txBox="1"/>
          <p:nvPr/>
        </p:nvSpPr>
        <p:spPr>
          <a:xfrm>
            <a:off x="1610399" y="4029957"/>
            <a:ext cx="5375100" cy="63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en-DE" sz="1800" u="none" cap="none" strike="noStrike">
                <a:solidFill>
                  <a:srgbClr val="34C3E0"/>
                </a:solidFill>
                <a:latin typeface="Open Sans"/>
                <a:ea typeface="Open Sans"/>
                <a:cs typeface="Open Sans"/>
                <a:sym typeface="Open Sans"/>
              </a:rPr>
              <a:t>Buntáistí an Oideachais Oscailte do </a:t>
            </a:r>
            <a:r>
              <a:rPr b="1" i="0" lang="en-DE" sz="1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chách</a:t>
            </a:r>
            <a:endParaRPr b="1" i="0" sz="18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i="0" sz="15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52" name="Google Shape;252;p12"/>
          <p:cNvSpPr txBox="1"/>
          <p:nvPr/>
        </p:nvSpPr>
        <p:spPr>
          <a:xfrm>
            <a:off x="2357725" y="459425"/>
            <a:ext cx="4704556" cy="1477297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"</a:t>
            </a:r>
            <a:r>
              <a:rPr b="0" i="0" lang="en-DE" sz="1400" u="none" cap="none" strike="noStrike">
                <a:solidFill>
                  <a:srgbClr val="005BA1"/>
                </a:solidFill>
                <a:latin typeface="Open Sans"/>
                <a:ea typeface="Open Sans"/>
                <a:cs typeface="Open Sans"/>
                <a:sym typeface="Open Sans"/>
              </a:rPr>
              <a:t>Is</a:t>
            </a:r>
            <a:r>
              <a:rPr b="1" i="0" lang="en-DE" sz="1400" u="none" cap="none" strike="noStrike">
                <a:solidFill>
                  <a:srgbClr val="005BA1"/>
                </a:solidFill>
                <a:latin typeface="Open Sans"/>
                <a:ea typeface="Open Sans"/>
                <a:cs typeface="Open Sans"/>
                <a:sym typeface="Open Sans"/>
              </a:rPr>
              <a:t> áiseanna oideachais oscailte (OER) </a:t>
            </a:r>
            <a:r>
              <a:rPr b="0" i="0" lang="en-DE" sz="1400" u="none" cap="none" strike="noStrike">
                <a:solidFill>
                  <a:srgbClr val="005BA1"/>
                </a:solidFill>
                <a:latin typeface="Open Sans"/>
                <a:ea typeface="Open Sans"/>
                <a:cs typeface="Open Sans"/>
                <a:sym typeface="Open Sans"/>
              </a:rPr>
              <a:t>ábhair fhoghlama, teagaisc agus taighde i </a:t>
            </a:r>
            <a:r>
              <a:rPr b="1" i="0" lang="en-DE" sz="1400" u="none" cap="none" strike="noStrike">
                <a:solidFill>
                  <a:srgbClr val="005BA1"/>
                </a:solidFill>
                <a:latin typeface="Open Sans"/>
                <a:ea typeface="Open Sans"/>
                <a:cs typeface="Open Sans"/>
                <a:sym typeface="Open Sans"/>
              </a:rPr>
              <a:t>bhformáid agus meán ar bith</a:t>
            </a:r>
            <a:r>
              <a:rPr b="0" i="0" lang="en-DE" sz="1400" u="none" cap="none" strike="noStrike">
                <a:solidFill>
                  <a:srgbClr val="005BA1"/>
                </a:solidFill>
                <a:latin typeface="Open Sans"/>
                <a:ea typeface="Open Sans"/>
                <a:cs typeface="Open Sans"/>
                <a:sym typeface="Open Sans"/>
              </a:rPr>
              <a:t> a bhfuil siad i bhfearann poiblí nó faoi chóipcheart atá scaoilte faoi </a:t>
            </a:r>
            <a:r>
              <a:rPr b="1" i="0" lang="en-DE" sz="1400" u="none" cap="none" strike="noStrike">
                <a:solidFill>
                  <a:srgbClr val="005BA1"/>
                </a:solidFill>
                <a:latin typeface="Open Sans"/>
                <a:ea typeface="Open Sans"/>
                <a:cs typeface="Open Sans"/>
                <a:sym typeface="Open Sans"/>
              </a:rPr>
              <a:t>cheadúnas oscailte</a:t>
            </a:r>
            <a:r>
              <a:rPr b="0" i="0" lang="en-DE" sz="1400" u="none" cap="none" strike="noStrike">
                <a:solidFill>
                  <a:srgbClr val="005BA1"/>
                </a:solidFill>
                <a:latin typeface="Open Sans"/>
                <a:ea typeface="Open Sans"/>
                <a:cs typeface="Open Sans"/>
                <a:sym typeface="Open Sans"/>
              </a:rPr>
              <a:t>, a cheadaíonn rochtain saor in aisce, athúsáid, athchúrsáil, oiriúnú agus athscaipeadh ag daoine eile</a:t>
            </a:r>
            <a:r>
              <a:rPr b="0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."</a:t>
            </a:r>
            <a:endParaRPr b="0" i="0" sz="1700" u="none" cap="none" strike="noStrik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53" name="Google Shape;253;p12"/>
          <p:cNvSpPr txBox="1"/>
          <p:nvPr/>
        </p:nvSpPr>
        <p:spPr>
          <a:xfrm>
            <a:off x="416100" y="2099900"/>
            <a:ext cx="7228200" cy="769411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50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1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Ó Mholadh UNESCO maidir le Acmhainní Oideachais Oscailte</a:t>
            </a:r>
            <a:br>
              <a:rPr b="1" i="0" lang="en-DE" sz="1200" u="none" cap="none" strike="noStrike">
                <a:solidFill>
                  <a:srgbClr val="34C3E0"/>
                </a:solidFill>
                <a:latin typeface="Open Sans"/>
                <a:ea typeface="Open Sans"/>
                <a:cs typeface="Open Sans"/>
                <a:sym typeface="Open Sans"/>
              </a:rPr>
            </a:br>
            <a:endParaRPr b="1" i="0" sz="1200" u="none" cap="none" strike="noStrike">
              <a:solidFill>
                <a:srgbClr val="34C3E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50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en-DE" sz="1200" u="sng" cap="none" strike="noStrike">
                <a:solidFill>
                  <a:schemeClr val="hlink"/>
                </a:solidFill>
                <a:latin typeface="Open Sans"/>
                <a:ea typeface="Open Sans"/>
                <a:cs typeface="Open Sans"/>
                <a:sym typeface="Open Sans"/>
                <a:hlinkClick r:id="rId5"/>
              </a:rPr>
              <a:t>https://tinyurl.com/openedrec</a:t>
            </a:r>
            <a:r>
              <a:rPr b="0" i="0" lang="en-DE" sz="1200" u="none" cap="none" strike="noStrike">
                <a:solidFill>
                  <a:srgbClr val="34C3E0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 b="1" i="0" sz="1200" u="none" cap="none" strike="noStrike">
              <a:solidFill>
                <a:srgbClr val="34C3E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54" name="Google Shape;254;p12"/>
          <p:cNvSpPr/>
          <p:nvPr/>
        </p:nvSpPr>
        <p:spPr>
          <a:xfrm>
            <a:off x="-1157400" y="5595450"/>
            <a:ext cx="2767800" cy="26724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5" name="Google Shape;255;p12"/>
          <p:cNvSpPr txBox="1"/>
          <p:nvPr/>
        </p:nvSpPr>
        <p:spPr>
          <a:xfrm>
            <a:off x="1686083" y="4348557"/>
            <a:ext cx="5648758" cy="553225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Díghlasáil eolas: </a:t>
            </a:r>
            <a:r>
              <a:rPr b="0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Is féidir eolas a roinnt i gcoitinne trí acmhainní oideachais a dhíghlasáil trí cheadúnais, do dhuine ar bith a bhfuil suim acu ann.</a:t>
            </a:r>
            <a:endParaRPr b="0" i="0" sz="1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i="0" sz="10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Eolas aistrithe: </a:t>
            </a:r>
            <a:r>
              <a:rPr b="0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Tá acmhainní oideachais a chruthaítear le cánacha poiblí ar fáil don phobal, in-athúsáidte agus inroinnte.</a:t>
            </a:r>
            <a:endParaRPr b="0" i="0" sz="1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0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Foghlaim a dhéanamh ar feadh an tsaoil: </a:t>
            </a:r>
            <a:r>
              <a:rPr b="0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Tá sé níos inacmhainne do gach duine a bheith cothrom le dáta agus foghlaim leanúnach a sholáthar, rud a fhágann go bhfuil an bhearna idir deiseanna oscailte foirmiúla, neamhfhoirmiúla agus neamhfhoirmeálta.</a:t>
            </a:r>
            <a:endParaRPr b="0" i="0" sz="1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0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Comhionannas a threisiú</a:t>
            </a:r>
            <a:r>
              <a:rPr b="0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: Fágann acmhainní ar líne saor in aisce go bhfuil sé níos éasca an t-eolas ardchaighdeáin céanna a sheachadadh do gach duine, beag beann ar a stádas sóisialta agus eacnamaíoch.</a:t>
            </a:r>
            <a:endParaRPr b="0" i="0" sz="1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0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Éagsúlacht agus uileghabhálacht a chur chun cinn: </a:t>
            </a:r>
            <a:r>
              <a:rPr b="0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Is uirlis iontach iad ábhair OER, a roinntear agus a rochtain go héasca tríd an Idirlíon, chun dearcthaí éagsúla a aimsiú agus a chur ar an eolas.</a:t>
            </a:r>
            <a:endParaRPr b="0" i="0" sz="1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0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Eolaíocht saoránach a chothú: </a:t>
            </a:r>
            <a:r>
              <a:rPr b="0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Is féidir le gach duine eolas a chruthú, agus mar gheall ar infhaighteacht ábhar bíonn sé níos éasca do dhaoine leanúint ar aghaidh ag fáil eolais.</a:t>
            </a:r>
            <a:endParaRPr b="0" i="0" sz="1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9" name="Shape 2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Google Shape;260;p13"/>
          <p:cNvSpPr/>
          <p:nvPr/>
        </p:nvSpPr>
        <p:spPr>
          <a:xfrm>
            <a:off x="182250" y="180975"/>
            <a:ext cx="7228200" cy="37188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1" name="Google Shape;261;p13"/>
          <p:cNvSpPr/>
          <p:nvPr/>
        </p:nvSpPr>
        <p:spPr>
          <a:xfrm>
            <a:off x="182325" y="3899650"/>
            <a:ext cx="7228200" cy="5820000"/>
          </a:xfrm>
          <a:prstGeom prst="rect">
            <a:avLst/>
          </a:prstGeom>
          <a:solidFill>
            <a:srgbClr val="FFDE59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9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rgbClr val="34C3E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2" name="Google Shape;262;p13"/>
          <p:cNvSpPr/>
          <p:nvPr/>
        </p:nvSpPr>
        <p:spPr>
          <a:xfrm>
            <a:off x="2396100" y="2695500"/>
            <a:ext cx="2767800" cy="2672400"/>
          </a:xfrm>
          <a:prstGeom prst="ellipse">
            <a:avLst/>
          </a:prstGeom>
          <a:solidFill>
            <a:srgbClr val="FFDE59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63" name="Google Shape;263;p1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69400" y="562956"/>
            <a:ext cx="1517901" cy="1152338"/>
          </a:xfrm>
          <a:prstGeom prst="rect">
            <a:avLst/>
          </a:prstGeom>
          <a:noFill/>
          <a:ln>
            <a:noFill/>
          </a:ln>
        </p:spPr>
      </p:pic>
      <p:sp>
        <p:nvSpPr>
          <p:cNvPr id="264" name="Google Shape;264;p13"/>
          <p:cNvSpPr txBox="1"/>
          <p:nvPr/>
        </p:nvSpPr>
        <p:spPr>
          <a:xfrm>
            <a:off x="591700" y="663225"/>
            <a:ext cx="1473300" cy="79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300"/>
              <a:buFont typeface="Arial"/>
              <a:buNone/>
            </a:pPr>
            <a:r>
              <a:rPr b="1" i="0" lang="en-DE" sz="3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OER</a:t>
            </a:r>
            <a:br>
              <a:rPr b="1" i="0" lang="en-DE" sz="3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0" i="0" lang="en-DE" sz="2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BASIC</a:t>
            </a:r>
            <a:endParaRPr b="0" i="0" sz="2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65" name="Google Shape;265;p1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69400" y="562956"/>
            <a:ext cx="1517901" cy="1152338"/>
          </a:xfrm>
          <a:prstGeom prst="rect">
            <a:avLst/>
          </a:prstGeom>
          <a:noFill/>
          <a:ln>
            <a:noFill/>
          </a:ln>
        </p:spPr>
      </p:pic>
      <p:sp>
        <p:nvSpPr>
          <p:cNvPr id="266" name="Google Shape;266;p13"/>
          <p:cNvSpPr txBox="1"/>
          <p:nvPr/>
        </p:nvSpPr>
        <p:spPr>
          <a:xfrm>
            <a:off x="591700" y="663225"/>
            <a:ext cx="1473300" cy="734017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300"/>
              <a:buFont typeface="Arial"/>
              <a:buNone/>
            </a:pPr>
            <a:r>
              <a:rPr b="1" i="0" lang="en-DE" sz="3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OER</a:t>
            </a:r>
            <a:br>
              <a:rPr b="1" i="0" lang="en-DE" sz="3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0" i="0" lang="en-DE" sz="18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BUNÚSACHA</a:t>
            </a:r>
            <a:endParaRPr b="0" i="0" sz="2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67" name="Google Shape;267;p1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82250" y="9963525"/>
            <a:ext cx="1232114" cy="431100"/>
          </a:xfrm>
          <a:prstGeom prst="rect">
            <a:avLst/>
          </a:prstGeom>
          <a:noFill/>
          <a:ln>
            <a:noFill/>
          </a:ln>
        </p:spPr>
      </p:pic>
      <p:sp>
        <p:nvSpPr>
          <p:cNvPr id="268" name="Google Shape;268;p13"/>
          <p:cNvSpPr txBox="1"/>
          <p:nvPr/>
        </p:nvSpPr>
        <p:spPr>
          <a:xfrm>
            <a:off x="1610400" y="4590350"/>
            <a:ext cx="5375100" cy="637067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i="0" lang="en-DE" sz="1800" u="none" cap="none" strike="noStrike">
                <a:solidFill>
                  <a:srgbClr val="34C3E0"/>
                </a:solidFill>
                <a:latin typeface="Open Sans"/>
                <a:ea typeface="Open Sans"/>
                <a:cs typeface="Open Sans"/>
                <a:sym typeface="Open Sans"/>
              </a:rPr>
              <a:t>Buntáistí an Oideachais Oscailte do </a:t>
            </a:r>
            <a:r>
              <a:rPr b="1" i="0" lang="en-DE" sz="1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chách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i="0" sz="15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69" name="Google Shape;269;p13"/>
          <p:cNvSpPr txBox="1"/>
          <p:nvPr/>
        </p:nvSpPr>
        <p:spPr>
          <a:xfrm>
            <a:off x="2347737" y="5173746"/>
            <a:ext cx="4312200" cy="405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rPr b="1" lang="en-DE" sz="17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Cáilíocht a fheabhsú: </a:t>
            </a:r>
            <a:r>
              <a:rPr lang="en-DE" sz="17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Is féidir le duine ar bith feabhsúcháin cháilíochta OER a thacú trí cheisteanna a chur chun iad a shoiléiriú; níl aon rochtain, níl aon cheisteanna, níl aon cheisteanna, níl aon amhras, níl aon amhras, níl aon fheabhsúcháin.</a:t>
            </a:r>
            <a:endParaRPr b="0" i="0" sz="17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t/>
            </a:r>
            <a:endParaRPr b="0" i="0" sz="17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rPr b="1" i="0" lang="en-DE" sz="17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Síne na teorainneacha: </a:t>
            </a:r>
            <a:r>
              <a:rPr b="0" i="0" lang="en-DE" sz="17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Is bealach iontach iad OER chun eolas a roinnt thar theorainneacha a éascaíonn coigeartuithe a oibríonn i ndáiríre go háitiúil.</a:t>
            </a:r>
            <a:endParaRPr b="0" i="0" sz="17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70" name="Google Shape;270;p13"/>
          <p:cNvSpPr txBox="1"/>
          <p:nvPr/>
        </p:nvSpPr>
        <p:spPr>
          <a:xfrm>
            <a:off x="2357725" y="459425"/>
            <a:ext cx="4704556" cy="1477297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"</a:t>
            </a:r>
            <a:r>
              <a:rPr b="0" i="0" lang="en-DE" sz="1400" u="none" cap="none" strike="noStrike">
                <a:solidFill>
                  <a:srgbClr val="005BA1"/>
                </a:solidFill>
                <a:latin typeface="Open Sans"/>
                <a:ea typeface="Open Sans"/>
                <a:cs typeface="Open Sans"/>
                <a:sym typeface="Open Sans"/>
              </a:rPr>
              <a:t>Is</a:t>
            </a:r>
            <a:r>
              <a:rPr b="1" i="0" lang="en-DE" sz="1400" u="none" cap="none" strike="noStrike">
                <a:solidFill>
                  <a:srgbClr val="005BA1"/>
                </a:solidFill>
                <a:latin typeface="Open Sans"/>
                <a:ea typeface="Open Sans"/>
                <a:cs typeface="Open Sans"/>
                <a:sym typeface="Open Sans"/>
              </a:rPr>
              <a:t> áiseanna oideachais oscailte (OER) </a:t>
            </a:r>
            <a:r>
              <a:rPr b="0" i="0" lang="en-DE" sz="1400" u="none" cap="none" strike="noStrike">
                <a:solidFill>
                  <a:srgbClr val="005BA1"/>
                </a:solidFill>
                <a:latin typeface="Open Sans"/>
                <a:ea typeface="Open Sans"/>
                <a:cs typeface="Open Sans"/>
                <a:sym typeface="Open Sans"/>
              </a:rPr>
              <a:t>ábhair fhoghlama, teagaisc agus taighde i </a:t>
            </a:r>
            <a:r>
              <a:rPr b="1" i="0" lang="en-DE" sz="1400" u="none" cap="none" strike="noStrike">
                <a:solidFill>
                  <a:srgbClr val="005BA1"/>
                </a:solidFill>
                <a:latin typeface="Open Sans"/>
                <a:ea typeface="Open Sans"/>
                <a:cs typeface="Open Sans"/>
                <a:sym typeface="Open Sans"/>
              </a:rPr>
              <a:t>bhformáid agus meán ar bith</a:t>
            </a:r>
            <a:r>
              <a:rPr b="0" i="0" lang="en-DE" sz="1400" u="none" cap="none" strike="noStrike">
                <a:solidFill>
                  <a:srgbClr val="005BA1"/>
                </a:solidFill>
                <a:latin typeface="Open Sans"/>
                <a:ea typeface="Open Sans"/>
                <a:cs typeface="Open Sans"/>
                <a:sym typeface="Open Sans"/>
              </a:rPr>
              <a:t> a bhfuil siad i bhfearann poiblí nó faoi chóipcheart atá scaoilte faoi </a:t>
            </a:r>
            <a:r>
              <a:rPr b="1" i="0" lang="en-DE" sz="1400" u="none" cap="none" strike="noStrike">
                <a:solidFill>
                  <a:srgbClr val="005BA1"/>
                </a:solidFill>
                <a:latin typeface="Open Sans"/>
                <a:ea typeface="Open Sans"/>
                <a:cs typeface="Open Sans"/>
                <a:sym typeface="Open Sans"/>
              </a:rPr>
              <a:t>cheadúnas oscailte</a:t>
            </a:r>
            <a:r>
              <a:rPr b="0" i="0" lang="en-DE" sz="1400" u="none" cap="none" strike="noStrike">
                <a:solidFill>
                  <a:srgbClr val="005BA1"/>
                </a:solidFill>
                <a:latin typeface="Open Sans"/>
                <a:ea typeface="Open Sans"/>
                <a:cs typeface="Open Sans"/>
                <a:sym typeface="Open Sans"/>
              </a:rPr>
              <a:t>, a cheadaíonn rochtain saor in aisce, athúsáid, athchúrsáil, oiriúnú agus athscaipeadh ag daoine eile</a:t>
            </a:r>
            <a:r>
              <a:rPr b="0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."</a:t>
            </a:r>
            <a:endParaRPr b="0" i="0" sz="1700" u="none" cap="none" strike="noStrik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71" name="Google Shape;271;p13"/>
          <p:cNvSpPr txBox="1"/>
          <p:nvPr/>
        </p:nvSpPr>
        <p:spPr>
          <a:xfrm>
            <a:off x="416100" y="2099900"/>
            <a:ext cx="7228200" cy="797111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50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1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Ó Mholadh UNESCO maidir le Acmhainní Oideachais Oscailte</a:t>
            </a:r>
            <a:endParaRPr/>
          </a:p>
          <a:p>
            <a:pPr indent="0" lvl="0" marL="0" marR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en-DE" sz="1200" u="sng" cap="none" strike="noStrike">
                <a:solidFill>
                  <a:schemeClr val="hlink"/>
                </a:solidFill>
                <a:latin typeface="Open Sans"/>
                <a:ea typeface="Open Sans"/>
                <a:cs typeface="Open Sans"/>
                <a:sym typeface="Open Sans"/>
                <a:hlinkClick r:id="rId5"/>
              </a:rPr>
              <a:t>https://tinyurl.com/openedrec</a:t>
            </a:r>
            <a:r>
              <a:rPr b="0" i="0" lang="en-DE" sz="1200" u="none" cap="none" strike="noStrike">
                <a:solidFill>
                  <a:srgbClr val="34C3E0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 b="1" i="0" sz="1200" u="none" cap="none" strike="noStrike">
              <a:solidFill>
                <a:srgbClr val="34C3E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72" name="Google Shape;272;p13"/>
          <p:cNvSpPr/>
          <p:nvPr/>
        </p:nvSpPr>
        <p:spPr>
          <a:xfrm>
            <a:off x="-1170650" y="5595450"/>
            <a:ext cx="2767800" cy="26724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6" name="Shape 2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" name="Google Shape;277;p14"/>
          <p:cNvSpPr/>
          <p:nvPr/>
        </p:nvSpPr>
        <p:spPr>
          <a:xfrm>
            <a:off x="182250" y="180975"/>
            <a:ext cx="7228200" cy="3718800"/>
          </a:xfrm>
          <a:prstGeom prst="rect">
            <a:avLst/>
          </a:prstGeom>
          <a:solidFill>
            <a:srgbClr val="34C3E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8" name="Google Shape;278;p14"/>
          <p:cNvSpPr/>
          <p:nvPr/>
        </p:nvSpPr>
        <p:spPr>
          <a:xfrm>
            <a:off x="182325" y="3498850"/>
            <a:ext cx="7228200" cy="6195000"/>
          </a:xfrm>
          <a:prstGeom prst="rect">
            <a:avLst/>
          </a:prstGeom>
          <a:solidFill>
            <a:srgbClr val="B9E9F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9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rgbClr val="34C3E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9" name="Google Shape;279;p14"/>
          <p:cNvSpPr/>
          <p:nvPr/>
        </p:nvSpPr>
        <p:spPr>
          <a:xfrm>
            <a:off x="2412525" y="2219250"/>
            <a:ext cx="2767800" cy="2672400"/>
          </a:xfrm>
          <a:prstGeom prst="ellipse">
            <a:avLst/>
          </a:prstGeom>
          <a:solidFill>
            <a:srgbClr val="B9E9F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0" name="Google Shape;280;p14"/>
          <p:cNvSpPr/>
          <p:nvPr/>
        </p:nvSpPr>
        <p:spPr>
          <a:xfrm>
            <a:off x="-1360200" y="5595450"/>
            <a:ext cx="2767800" cy="26724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81" name="Google Shape;281;p1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69400" y="562956"/>
            <a:ext cx="1517901" cy="1152338"/>
          </a:xfrm>
          <a:prstGeom prst="rect">
            <a:avLst/>
          </a:prstGeom>
          <a:noFill/>
          <a:ln>
            <a:noFill/>
          </a:ln>
        </p:spPr>
      </p:pic>
      <p:sp>
        <p:nvSpPr>
          <p:cNvPr id="282" name="Google Shape;282;p14"/>
          <p:cNvSpPr txBox="1"/>
          <p:nvPr/>
        </p:nvSpPr>
        <p:spPr>
          <a:xfrm>
            <a:off x="591700" y="663225"/>
            <a:ext cx="1473300" cy="734017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300"/>
              <a:buFont typeface="Arial"/>
              <a:buNone/>
            </a:pPr>
            <a:r>
              <a:rPr b="1" i="0" lang="en-DE" sz="3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OER</a:t>
            </a:r>
            <a:br>
              <a:rPr b="1" i="0" lang="en-DE" sz="3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0" i="0" lang="en-DE" sz="18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BUNÚSACHA</a:t>
            </a:r>
            <a:endParaRPr b="0" i="0" sz="2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3" name="Google Shape;283;p14"/>
          <p:cNvSpPr txBox="1"/>
          <p:nvPr/>
        </p:nvSpPr>
        <p:spPr>
          <a:xfrm>
            <a:off x="493200" y="1815563"/>
            <a:ext cx="7151100" cy="67707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50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1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Ó Mholadh UNESCO maidir le Acmhainní Oideachais Oscailte</a:t>
            </a:r>
            <a:endParaRPr/>
          </a:p>
          <a:p>
            <a:pPr indent="0" lvl="0" marL="0" marR="0" rtl="0" algn="l">
              <a:lnSpc>
                <a:spcPct val="50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en-DE" sz="1200" u="sng" cap="none" strike="noStrike">
                <a:solidFill>
                  <a:schemeClr val="hlink"/>
                </a:solidFill>
                <a:latin typeface="Open Sans"/>
                <a:ea typeface="Open Sans"/>
                <a:cs typeface="Open Sans"/>
                <a:sym typeface="Open Sans"/>
                <a:hlinkClick r:id="rId4"/>
              </a:rPr>
              <a:t>https://tinyurl.com/openedrec</a:t>
            </a:r>
            <a:r>
              <a:rPr b="0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 b="1" i="0" sz="12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84" name="Google Shape;284;p14"/>
          <p:cNvSpPr txBox="1"/>
          <p:nvPr/>
        </p:nvSpPr>
        <p:spPr>
          <a:xfrm>
            <a:off x="2357725" y="459425"/>
            <a:ext cx="4708750" cy="1477297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"</a:t>
            </a:r>
            <a:r>
              <a:rPr b="0" i="0" lang="en-DE" sz="1400" u="none" cap="none" strike="noStrike">
                <a:solidFill>
                  <a:srgbClr val="005BA1"/>
                </a:solidFill>
                <a:latin typeface="Open Sans"/>
                <a:ea typeface="Open Sans"/>
                <a:cs typeface="Open Sans"/>
                <a:sym typeface="Open Sans"/>
              </a:rPr>
              <a:t>Is</a:t>
            </a:r>
            <a:r>
              <a:rPr b="1" i="0" lang="en-DE" sz="1400" u="none" cap="none" strike="noStrike">
                <a:solidFill>
                  <a:srgbClr val="005BA1"/>
                </a:solidFill>
                <a:latin typeface="Open Sans"/>
                <a:ea typeface="Open Sans"/>
                <a:cs typeface="Open Sans"/>
                <a:sym typeface="Open Sans"/>
              </a:rPr>
              <a:t> áiseanna oideachais oscailte (OER) </a:t>
            </a:r>
            <a:r>
              <a:rPr b="0" i="0" lang="en-DE" sz="1400" u="none" cap="none" strike="noStrike">
                <a:solidFill>
                  <a:srgbClr val="005BA1"/>
                </a:solidFill>
                <a:latin typeface="Open Sans"/>
                <a:ea typeface="Open Sans"/>
                <a:cs typeface="Open Sans"/>
                <a:sym typeface="Open Sans"/>
              </a:rPr>
              <a:t>ábhair fhoghlama, teagaisc agus taighde i </a:t>
            </a:r>
            <a:r>
              <a:rPr b="1" i="0" lang="en-DE" sz="1400" u="none" cap="none" strike="noStrike">
                <a:solidFill>
                  <a:srgbClr val="005BA1"/>
                </a:solidFill>
                <a:latin typeface="Open Sans"/>
                <a:ea typeface="Open Sans"/>
                <a:cs typeface="Open Sans"/>
                <a:sym typeface="Open Sans"/>
              </a:rPr>
              <a:t>bhformáid agus meán ar bith</a:t>
            </a:r>
            <a:r>
              <a:rPr b="0" i="0" lang="en-DE" sz="1400" u="none" cap="none" strike="noStrike">
                <a:solidFill>
                  <a:srgbClr val="005BA1"/>
                </a:solidFill>
                <a:latin typeface="Open Sans"/>
                <a:ea typeface="Open Sans"/>
                <a:cs typeface="Open Sans"/>
                <a:sym typeface="Open Sans"/>
              </a:rPr>
              <a:t> a bhfuil siad i bhfearann poiblí nó faoi chóipcheart atá scaoilte faoi </a:t>
            </a:r>
            <a:r>
              <a:rPr b="1" i="0" lang="en-DE" sz="1400" u="none" cap="none" strike="noStrike">
                <a:solidFill>
                  <a:srgbClr val="005BA1"/>
                </a:solidFill>
                <a:latin typeface="Open Sans"/>
                <a:ea typeface="Open Sans"/>
                <a:cs typeface="Open Sans"/>
                <a:sym typeface="Open Sans"/>
              </a:rPr>
              <a:t>cheadúnas oscailte</a:t>
            </a:r>
            <a:r>
              <a:rPr b="0" i="0" lang="en-DE" sz="1400" u="none" cap="none" strike="noStrike">
                <a:solidFill>
                  <a:srgbClr val="005BA1"/>
                </a:solidFill>
                <a:latin typeface="Open Sans"/>
                <a:ea typeface="Open Sans"/>
                <a:cs typeface="Open Sans"/>
                <a:sym typeface="Open Sans"/>
              </a:rPr>
              <a:t>, a cheadaíonn rochtain saor in aisce, athúsáid, athchúrsáil, oiriúnú agus athscaipeadh ag daoine eile</a:t>
            </a:r>
            <a:r>
              <a:rPr b="0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."</a:t>
            </a:r>
            <a:endParaRPr b="0" i="0" sz="1700" u="none" cap="none" strike="noStrik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285" name="Google Shape;285;p14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182250" y="9963525"/>
            <a:ext cx="1232114" cy="431100"/>
          </a:xfrm>
          <a:prstGeom prst="rect">
            <a:avLst/>
          </a:prstGeom>
          <a:noFill/>
          <a:ln>
            <a:noFill/>
          </a:ln>
        </p:spPr>
      </p:pic>
      <p:sp>
        <p:nvSpPr>
          <p:cNvPr id="286" name="Google Shape;286;p14"/>
          <p:cNvSpPr txBox="1"/>
          <p:nvPr/>
        </p:nvSpPr>
        <p:spPr>
          <a:xfrm>
            <a:off x="1511075" y="4032042"/>
            <a:ext cx="5799600" cy="57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1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Tacú le forbairt ghairmiúil: </a:t>
            </a:r>
            <a:r>
              <a:rPr b="0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Is féidir rannpháirtíocht ag leibhéal leabharlainne, institiúideach, náisiúnta nó idirnáisiúnta le rialachas OER agus OE a úsáid mar dheis forbartha gairmiúla agus mar chonair fáis lasmuigh de na réimsí saineolais "traidisiúnta" nó níos seanbhunaithe (foirmiú bailiúcháin, meiteashonraí, etc.).</a:t>
            </a:r>
            <a:endParaRPr b="0" i="0" sz="12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t/>
            </a:r>
            <a:endParaRPr b="0" i="0" sz="105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1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Aitheantas mar chomhpháirtithe luachmhara: </a:t>
            </a:r>
            <a:r>
              <a:rPr b="0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A bhuíochas dá saineolas ar oideolaíocht oscailte agus ceadúnais oscailte, aithníonn oideachasóirí agus taighdeoirí leabharlannaithe mar chomhpháirtithe iontaofa chun acmhainní oideachais iontaofa a aimsiú, a oiriúnú agus a chruthú.</a:t>
            </a:r>
            <a:endParaRPr b="0" i="0" sz="12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t/>
            </a:r>
            <a:endParaRPr b="0" i="0" sz="105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1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Sineirgí a fhorbairt leis an eolaíocht oscailte: </a:t>
            </a:r>
            <a:r>
              <a:rPr b="0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Is minic a bhíonn Eolaíocht Oscailte agus Oideachas Oscailte ar leithligh agus bíonn eolas ag gairmithe éagsúla. Is féidir le leabharlannaithe an dá réimse seo a nascadh le cur chuige níos iomlánaíche i leith Oscailte, ag cothú cultúr oscailte laistigh den institiúid/den phobal acadúil.</a:t>
            </a:r>
            <a:endParaRPr b="0" i="0" sz="12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t/>
            </a:r>
            <a:endParaRPr b="0" i="0" sz="105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1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Comhoibriú agus comhroinnt eolais a chur chun cinn: </a:t>
            </a:r>
            <a:r>
              <a:rPr b="0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Bíonn ról bunúsach ag leabharlannaithe maidir le comhoibriú a éascú trí acmhainní oscailte a choimeád, seisiúin oiliúna agus ceardlanna a eagrú ar thopaicí oideachais oscailte, agus pobail chleachtais a chothú maidir le hOideachas Oscailte a leathnaíonn a líonraí gairmiúla féin freisin.</a:t>
            </a:r>
            <a:endParaRPr b="0" i="0" sz="12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t/>
            </a:r>
            <a:endParaRPr b="1" i="0" sz="105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1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Costais a laghdú: </a:t>
            </a:r>
            <a:r>
              <a:rPr b="0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Buiséid leabharlainne a shábháil ar cheadúnais chostasacha agus shriantacha a cheannach d'fhoilseacháin tráchtála, chomh maith le comhairle a chur ar mhúinteoirí agus ar mhic léinn a bhfuil roghanna OER acu ar litríocht ranga. Cuireann an sochar seo leis an Aistriú Rochtana Oscailte riachtanach de bhuiséid leabharlainne agus ollscoile san fhadtréimhse.</a:t>
            </a:r>
            <a:endParaRPr b="0" i="0" sz="12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87" name="Google Shape;287;p14"/>
          <p:cNvSpPr txBox="1"/>
          <p:nvPr/>
        </p:nvSpPr>
        <p:spPr>
          <a:xfrm>
            <a:off x="1498370" y="3643557"/>
            <a:ext cx="61566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en-DE" sz="1800" u="none" cap="none" strike="noStrike">
                <a:solidFill>
                  <a:schemeClr val="accent2"/>
                </a:solidFill>
                <a:latin typeface="Open Sans"/>
                <a:ea typeface="Open Sans"/>
                <a:cs typeface="Open Sans"/>
                <a:sym typeface="Open Sans"/>
              </a:rPr>
              <a:t>Buntáistí an Oideachais Oscailte do </a:t>
            </a:r>
            <a:r>
              <a:rPr b="1" i="0" lang="en-DE" sz="1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leabharlannaí</a:t>
            </a:r>
            <a:endParaRPr b="1" i="0" sz="20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1" name="Shape 2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" name="Google Shape;292;p15"/>
          <p:cNvSpPr/>
          <p:nvPr/>
        </p:nvSpPr>
        <p:spPr>
          <a:xfrm>
            <a:off x="182250" y="180975"/>
            <a:ext cx="7228200" cy="3718800"/>
          </a:xfrm>
          <a:prstGeom prst="rect">
            <a:avLst/>
          </a:prstGeom>
          <a:solidFill>
            <a:srgbClr val="34C3E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3" name="Google Shape;293;p15"/>
          <p:cNvSpPr/>
          <p:nvPr/>
        </p:nvSpPr>
        <p:spPr>
          <a:xfrm>
            <a:off x="182325" y="3498850"/>
            <a:ext cx="7228200" cy="6195000"/>
          </a:xfrm>
          <a:prstGeom prst="rect">
            <a:avLst/>
          </a:prstGeom>
          <a:solidFill>
            <a:srgbClr val="B9E9F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9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rgbClr val="34C3E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4" name="Google Shape;294;p15"/>
          <p:cNvSpPr/>
          <p:nvPr/>
        </p:nvSpPr>
        <p:spPr>
          <a:xfrm>
            <a:off x="2412525" y="2219250"/>
            <a:ext cx="2767800" cy="2672400"/>
          </a:xfrm>
          <a:prstGeom prst="ellipse">
            <a:avLst/>
          </a:prstGeom>
          <a:solidFill>
            <a:srgbClr val="B9E9F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5" name="Google Shape;295;p15"/>
          <p:cNvSpPr/>
          <p:nvPr/>
        </p:nvSpPr>
        <p:spPr>
          <a:xfrm>
            <a:off x="-1360200" y="5595450"/>
            <a:ext cx="2767800" cy="26724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96" name="Google Shape;296;p1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69400" y="562956"/>
            <a:ext cx="1517901" cy="1152338"/>
          </a:xfrm>
          <a:prstGeom prst="rect">
            <a:avLst/>
          </a:prstGeom>
          <a:noFill/>
          <a:ln>
            <a:noFill/>
          </a:ln>
        </p:spPr>
      </p:pic>
      <p:sp>
        <p:nvSpPr>
          <p:cNvPr id="297" name="Google Shape;297;p15"/>
          <p:cNvSpPr txBox="1"/>
          <p:nvPr/>
        </p:nvSpPr>
        <p:spPr>
          <a:xfrm>
            <a:off x="591700" y="663225"/>
            <a:ext cx="1473300" cy="734017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300"/>
              <a:buFont typeface="Arial"/>
              <a:buNone/>
            </a:pPr>
            <a:r>
              <a:rPr b="1" i="0" lang="en-DE" sz="3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OER</a:t>
            </a:r>
            <a:br>
              <a:rPr b="1" i="0" lang="en-DE" sz="3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0" i="0" lang="en-DE" sz="18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BUNÚSACHA</a:t>
            </a:r>
            <a:endParaRPr b="0" i="0" sz="2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8" name="Google Shape;298;p15"/>
          <p:cNvSpPr txBox="1"/>
          <p:nvPr/>
        </p:nvSpPr>
        <p:spPr>
          <a:xfrm>
            <a:off x="493200" y="1848642"/>
            <a:ext cx="7151100" cy="67707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50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1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Ó Mholadh UNESCO maidir le Acmhainní Oideachais Oscailte</a:t>
            </a:r>
            <a:endParaRPr/>
          </a:p>
          <a:p>
            <a:pPr indent="0" lvl="0" marL="0" marR="0" rtl="0" algn="l">
              <a:lnSpc>
                <a:spcPct val="50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en-DE" sz="1200" u="sng" cap="none" strike="noStrike">
                <a:solidFill>
                  <a:schemeClr val="hlink"/>
                </a:solidFill>
                <a:latin typeface="Open Sans"/>
                <a:ea typeface="Open Sans"/>
                <a:cs typeface="Open Sans"/>
                <a:sym typeface="Open Sans"/>
                <a:hlinkClick r:id="rId4"/>
              </a:rPr>
              <a:t>https://tinyurl.com/openedrec</a:t>
            </a:r>
            <a:r>
              <a:rPr b="0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 b="1" i="0" sz="12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99" name="Google Shape;299;p15"/>
          <p:cNvSpPr txBox="1"/>
          <p:nvPr/>
        </p:nvSpPr>
        <p:spPr>
          <a:xfrm>
            <a:off x="2357725" y="459425"/>
            <a:ext cx="4708750" cy="1477297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"</a:t>
            </a:r>
            <a:r>
              <a:rPr b="0" i="0" lang="en-DE" sz="1400" u="none" cap="none" strike="noStrike">
                <a:solidFill>
                  <a:srgbClr val="005BA1"/>
                </a:solidFill>
                <a:latin typeface="Open Sans"/>
                <a:ea typeface="Open Sans"/>
                <a:cs typeface="Open Sans"/>
                <a:sym typeface="Open Sans"/>
              </a:rPr>
              <a:t>Is</a:t>
            </a:r>
            <a:r>
              <a:rPr b="1" i="0" lang="en-DE" sz="1400" u="none" cap="none" strike="noStrike">
                <a:solidFill>
                  <a:srgbClr val="005BA1"/>
                </a:solidFill>
                <a:latin typeface="Open Sans"/>
                <a:ea typeface="Open Sans"/>
                <a:cs typeface="Open Sans"/>
                <a:sym typeface="Open Sans"/>
              </a:rPr>
              <a:t> áiseanna oideachais oscailte (OER) </a:t>
            </a:r>
            <a:r>
              <a:rPr b="0" i="0" lang="en-DE" sz="1400" u="none" cap="none" strike="noStrike">
                <a:solidFill>
                  <a:srgbClr val="005BA1"/>
                </a:solidFill>
                <a:latin typeface="Open Sans"/>
                <a:ea typeface="Open Sans"/>
                <a:cs typeface="Open Sans"/>
                <a:sym typeface="Open Sans"/>
              </a:rPr>
              <a:t>ábhair fhoghlama, teagaisc agus taighde i </a:t>
            </a:r>
            <a:r>
              <a:rPr b="1" i="0" lang="en-DE" sz="1400" u="none" cap="none" strike="noStrike">
                <a:solidFill>
                  <a:srgbClr val="005BA1"/>
                </a:solidFill>
                <a:latin typeface="Open Sans"/>
                <a:ea typeface="Open Sans"/>
                <a:cs typeface="Open Sans"/>
                <a:sym typeface="Open Sans"/>
              </a:rPr>
              <a:t>bhformáid agus meán ar bith</a:t>
            </a:r>
            <a:r>
              <a:rPr b="0" i="0" lang="en-DE" sz="1400" u="none" cap="none" strike="noStrike">
                <a:solidFill>
                  <a:srgbClr val="005BA1"/>
                </a:solidFill>
                <a:latin typeface="Open Sans"/>
                <a:ea typeface="Open Sans"/>
                <a:cs typeface="Open Sans"/>
                <a:sym typeface="Open Sans"/>
              </a:rPr>
              <a:t> a bhfuil siad i bhfearann poiblí nó faoi chóipcheart atá scaoilte faoi </a:t>
            </a:r>
            <a:r>
              <a:rPr b="1" i="0" lang="en-DE" sz="1400" u="none" cap="none" strike="noStrike">
                <a:solidFill>
                  <a:srgbClr val="005BA1"/>
                </a:solidFill>
                <a:latin typeface="Open Sans"/>
                <a:ea typeface="Open Sans"/>
                <a:cs typeface="Open Sans"/>
                <a:sym typeface="Open Sans"/>
              </a:rPr>
              <a:t>cheadúnas oscailte</a:t>
            </a:r>
            <a:r>
              <a:rPr b="0" i="0" lang="en-DE" sz="1400" u="none" cap="none" strike="noStrike">
                <a:solidFill>
                  <a:srgbClr val="005BA1"/>
                </a:solidFill>
                <a:latin typeface="Open Sans"/>
                <a:ea typeface="Open Sans"/>
                <a:cs typeface="Open Sans"/>
                <a:sym typeface="Open Sans"/>
              </a:rPr>
              <a:t>, a cheadaíonn rochtain saor in aisce, athúsáid, athchúrsáil, oiriúnú agus athscaipeadh ag daoine eile</a:t>
            </a:r>
            <a:r>
              <a:rPr b="0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."</a:t>
            </a:r>
            <a:endParaRPr b="0" i="0" sz="1700" u="none" cap="none" strike="noStrik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300" name="Google Shape;300;p15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182250" y="9963525"/>
            <a:ext cx="1232114" cy="431100"/>
          </a:xfrm>
          <a:prstGeom prst="rect">
            <a:avLst/>
          </a:prstGeom>
          <a:noFill/>
          <a:ln>
            <a:noFill/>
          </a:ln>
        </p:spPr>
      </p:pic>
      <p:sp>
        <p:nvSpPr>
          <p:cNvPr id="301" name="Google Shape;301;p15"/>
          <p:cNvSpPr txBox="1"/>
          <p:nvPr/>
        </p:nvSpPr>
        <p:spPr>
          <a:xfrm>
            <a:off x="1459282" y="4062166"/>
            <a:ext cx="5866393" cy="5693836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Leabharlannaithe nua a mhealladh chuig an ngairm: </a:t>
            </a:r>
            <a:r>
              <a:rPr b="0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Mar gheall ar an nasc láidir idir Oideachas Oscailte agus ceartas sóisialta, is rogha gairme tarraingteach é leabharlannaithe do ghairmithe atá ag teacht chun cinn agus do chohóirt nua leabharlannaithe.</a:t>
            </a:r>
            <a:endParaRPr b="0" i="0" sz="1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i="0" sz="10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Aitheantas a leathnú: </a:t>
            </a:r>
            <a:r>
              <a:rPr b="0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Tá forbróirí agus cumasóirí OER ag baint cáil amach ar fud an domhain as a gcuid saothar a thacaíonn le hoscailteacht agus luachanna uilíocha eile. Éiríonn ról luachmhar leabharlannaithe/speisialtóirí faisnéise mar choimeádaithe ábhar oideachais níos suntasaí fós le OE.</a:t>
            </a:r>
            <a:endParaRPr b="0" i="0" sz="1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i="0" sz="10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Tionchar agus for-rochtain a mhéadú: </a:t>
            </a:r>
            <a:r>
              <a:rPr b="0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Cabhrú le for-rochtain agus tionchar leabharlannaithe a leathnú lasmuigh dá n-institiúid féin.</a:t>
            </a:r>
            <a:endParaRPr b="0" i="0" sz="1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i="0" sz="10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Rannchuidiú leis na SDGanna a bhaint amach: </a:t>
            </a:r>
            <a:r>
              <a:rPr b="0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Cuidiú le rannchuidiú níos nithiúla agus níos intomhaiste a dhéanamh chun na SDGanna a bhaint amach.</a:t>
            </a:r>
            <a:endParaRPr b="0" i="0" sz="1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i="0" sz="10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Ailíniú le straitéis EDI: </a:t>
            </a:r>
            <a:r>
              <a:rPr b="0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Úsáideann leabharlannaithe Oideachas Oscailte mar uirlis straitéiseach chun spriocanna Cothromais, Éagsúlachta agus Cuimsithe a chur chun cinn, ag cinntiú go bhfuil timpeallachtaí foghlama inrochtana agus cuimsitheach do chách.</a:t>
            </a:r>
            <a:endParaRPr b="0" i="0" sz="1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i="0" sz="10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Tacú le comhghleacaithe agus tacaíocht a fháil ó chomhghleacaithe: </a:t>
            </a:r>
            <a:r>
              <a:rPr b="0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Cothaíonn leabharlannaithe foghlaim ar feadh an tsaoil trí dheiseanna oideachais éagsúla a sholáthar agus trí thacaíocht fhrithpháirteach a chothú laistigh dá bpobail.</a:t>
            </a:r>
            <a:endParaRPr b="0" i="0" sz="1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02" name="Google Shape;302;p15"/>
          <p:cNvSpPr txBox="1"/>
          <p:nvPr/>
        </p:nvSpPr>
        <p:spPr>
          <a:xfrm>
            <a:off x="1346540" y="3666950"/>
            <a:ext cx="60918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en-DE" sz="1800" u="none" cap="none" strike="noStrike">
                <a:solidFill>
                  <a:srgbClr val="ED7D31"/>
                </a:solidFill>
                <a:latin typeface="Open Sans"/>
                <a:ea typeface="Open Sans"/>
                <a:cs typeface="Open Sans"/>
                <a:sym typeface="Open Sans"/>
              </a:rPr>
              <a:t>Buntáistí an Oideachais Oscailte do </a:t>
            </a:r>
            <a:r>
              <a:rPr b="1" i="0" lang="en-DE" sz="1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leabharlannaí</a:t>
            </a:r>
            <a:endParaRPr b="1" i="0" sz="20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06" name="Shape 3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" name="Google Shape;307;g3924b636574_0_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69400" y="304462"/>
            <a:ext cx="4651251" cy="3531075"/>
          </a:xfrm>
          <a:prstGeom prst="rect">
            <a:avLst/>
          </a:prstGeom>
          <a:noFill/>
          <a:ln>
            <a:noFill/>
          </a:ln>
        </p:spPr>
      </p:pic>
      <p:sp>
        <p:nvSpPr>
          <p:cNvPr id="308" name="Google Shape;308;g3924b636574_0_0"/>
          <p:cNvSpPr txBox="1"/>
          <p:nvPr/>
        </p:nvSpPr>
        <p:spPr>
          <a:xfrm>
            <a:off x="797442" y="1065775"/>
            <a:ext cx="4423200" cy="147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0"/>
              <a:buFont typeface="Arial"/>
              <a:buNone/>
            </a:pPr>
            <a:r>
              <a:rPr b="1" i="0" lang="en-DE" sz="6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OER</a:t>
            </a:r>
            <a:br>
              <a:rPr b="1" i="0" lang="en-DE" sz="6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0" i="0" lang="en-DE" sz="6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BUNÚSACHA</a:t>
            </a:r>
            <a:endParaRPr b="0" i="0" sz="60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9" name="Google Shape;309;g3924b636574_0_0"/>
          <p:cNvSpPr txBox="1"/>
          <p:nvPr/>
        </p:nvSpPr>
        <p:spPr>
          <a:xfrm>
            <a:off x="797442" y="4595036"/>
            <a:ext cx="6418200" cy="892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525" lIns="91525" spcFirstLastPara="1" rIns="91525" wrap="square" tIns="915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600"/>
              <a:buFont typeface="Arial"/>
              <a:buNone/>
            </a:pPr>
            <a:r>
              <a:rPr b="1" i="0" lang="en-DE" sz="46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Tacar Uirlisí ENOEL</a:t>
            </a:r>
            <a:endParaRPr/>
          </a:p>
        </p:txBody>
      </p:sp>
      <p:pic>
        <p:nvPicPr>
          <p:cNvPr id="310" name="Google Shape;310;g3924b636574_0_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902762" y="8287619"/>
            <a:ext cx="1751480" cy="985199"/>
          </a:xfrm>
          <a:prstGeom prst="rect">
            <a:avLst/>
          </a:prstGeom>
          <a:noFill/>
          <a:ln>
            <a:noFill/>
          </a:ln>
        </p:spPr>
      </p:pic>
      <p:pic>
        <p:nvPicPr>
          <p:cNvPr id="311" name="Google Shape;311;g3924b636574_0_0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2088869" y="7204764"/>
            <a:ext cx="3379258" cy="985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12" name="Google Shape;312;g3924b636574_0_0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2598140" y="9578962"/>
            <a:ext cx="2363700" cy="827036"/>
          </a:xfrm>
          <a:prstGeom prst="rect">
            <a:avLst/>
          </a:prstGeom>
          <a:noFill/>
          <a:ln>
            <a:noFill/>
          </a:ln>
        </p:spPr>
      </p:pic>
      <p:sp>
        <p:nvSpPr>
          <p:cNvPr id="313" name="Google Shape;313;g3924b636574_0_0"/>
          <p:cNvSpPr txBox="1"/>
          <p:nvPr/>
        </p:nvSpPr>
        <p:spPr>
          <a:xfrm>
            <a:off x="285600" y="5623232"/>
            <a:ext cx="6930000" cy="137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en-DE" sz="10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“</a:t>
            </a:r>
            <a:r>
              <a:rPr lang="en-DE" sz="1000">
                <a:latin typeface="Open Sans"/>
                <a:ea typeface="Open Sans"/>
                <a:cs typeface="Open Sans"/>
                <a:sym typeface="Open Sans"/>
              </a:rPr>
              <a:t>Irish</a:t>
            </a:r>
            <a:r>
              <a:rPr b="0" i="0" lang="en-DE" sz="10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_OE Benefits - ENOEL Toolkit” is an adaptation of “An ENOEL Toolkit” (version 4) published as of </a:t>
            </a:r>
            <a:r>
              <a:rPr lang="en-DE" sz="10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September 2024</a:t>
            </a:r>
            <a:r>
              <a:rPr b="0" i="0" lang="en-DE" sz="1000" u="sng" cap="none" strike="noStrike">
                <a:solidFill>
                  <a:srgbClr val="0097A7"/>
                </a:solidFill>
                <a:latin typeface="Open Sans"/>
                <a:ea typeface="Open Sans"/>
                <a:cs typeface="Open Sans"/>
                <a:sym typeface="Open Sans"/>
                <a:hlinkClick r:id="rId7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 </a:t>
            </a:r>
            <a:r>
              <a:rPr b="0" i="0" lang="en-DE" sz="1000" u="sng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  <a:hlinkClick r:id="rId8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here</a:t>
            </a:r>
            <a:r>
              <a:rPr b="0" i="0" lang="en-DE" sz="10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 (the “Original Work”), licensed by</a:t>
            </a:r>
            <a:r>
              <a:rPr b="0" i="0" lang="en-DE" sz="1000" u="sng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  <a:hlinkClick r:id="rId9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 </a:t>
            </a:r>
            <a:r>
              <a:rPr b="0" i="0" lang="en-DE" sz="1000" u="sng" cap="none" strike="noStrike">
                <a:solidFill>
                  <a:srgbClr val="1155CC"/>
                </a:solidFill>
                <a:latin typeface="Open Sans"/>
                <a:ea typeface="Open Sans"/>
                <a:cs typeface="Open Sans"/>
                <a:sym typeface="Open Sans"/>
                <a:hlinkClick r:id="rId10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SPARC Europe</a:t>
            </a:r>
            <a:r>
              <a:rPr b="0" i="0" lang="en-DE" sz="10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 (curated by</a:t>
            </a:r>
            <a:r>
              <a:rPr b="0" i="0" lang="en-DE" sz="1000" u="none" cap="none" strike="noStrike">
                <a:solidFill>
                  <a:srgbClr val="000000"/>
                </a:solidFill>
                <a:uFill>
                  <a:noFill/>
                </a:uFill>
                <a:latin typeface="Open Sans"/>
                <a:ea typeface="Open Sans"/>
                <a:cs typeface="Open Sans"/>
                <a:sym typeface="Open Sans"/>
                <a:hlinkClick r:id="rId11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 </a:t>
            </a:r>
            <a:r>
              <a:rPr b="0" i="0" lang="en-DE" sz="1000" u="sng" cap="none" strike="noStrike">
                <a:solidFill>
                  <a:srgbClr val="2A6496"/>
                </a:solidFill>
                <a:latin typeface="Open Sans"/>
                <a:ea typeface="Open Sans"/>
                <a:cs typeface="Open Sans"/>
                <a:sym typeface="Open Sans"/>
                <a:hlinkClick r:id="rId12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The European Network of Open Education Librarians</a:t>
            </a:r>
            <a:r>
              <a:rPr b="0" i="0" lang="en-DE" sz="1000" u="none" cap="none" strike="noStrike">
                <a:solidFill>
                  <a:srgbClr val="333333"/>
                </a:solidFill>
                <a:latin typeface="Open Sans"/>
                <a:ea typeface="Open Sans"/>
                <a:cs typeface="Open Sans"/>
                <a:sym typeface="Open Sans"/>
              </a:rPr>
              <a:t>) </a:t>
            </a:r>
            <a:r>
              <a:rPr b="0" i="0" lang="en-DE" sz="10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under a</a:t>
            </a:r>
            <a:r>
              <a:rPr b="0" i="0" lang="en-DE" sz="1000" u="none" cap="none" strike="noStrike">
                <a:solidFill>
                  <a:srgbClr val="000000"/>
                </a:solidFill>
                <a:uFill>
                  <a:noFill/>
                </a:uFill>
                <a:latin typeface="Open Sans"/>
                <a:ea typeface="Open Sans"/>
                <a:cs typeface="Open Sans"/>
                <a:sym typeface="Open Sans"/>
                <a:hlinkClick r:id="rId1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 </a:t>
            </a:r>
            <a:r>
              <a:rPr b="0" i="0" lang="en-DE" sz="1000" u="sng" cap="none" strike="noStrike">
                <a:solidFill>
                  <a:srgbClr val="1155CC"/>
                </a:solidFill>
                <a:latin typeface="Open Sans"/>
                <a:ea typeface="Open Sans"/>
                <a:cs typeface="Open Sans"/>
                <a:sym typeface="Open Sans"/>
                <a:hlinkClick r:id="rId1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Creative Commons Attribution 4.0 International License</a:t>
            </a:r>
            <a:r>
              <a:rPr b="0" i="0" lang="en-DE" sz="10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. This adaptation is made and published by SPARC EUROPE (the “Adapter”) under a</a:t>
            </a:r>
            <a:r>
              <a:rPr b="0" i="0" lang="en-DE" sz="1000" u="none" cap="none" strike="noStrike">
                <a:solidFill>
                  <a:srgbClr val="000000"/>
                </a:solidFill>
                <a:uFill>
                  <a:noFill/>
                </a:uFill>
                <a:latin typeface="Open Sans"/>
                <a:ea typeface="Open Sans"/>
                <a:cs typeface="Open Sans"/>
                <a:sym typeface="Open Sans"/>
                <a:hlinkClick r:id="rId15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 </a:t>
            </a:r>
            <a:r>
              <a:rPr b="0" i="0" lang="en-DE" sz="1000" u="sng" cap="none" strike="noStrike">
                <a:solidFill>
                  <a:srgbClr val="1155CC"/>
                </a:solidFill>
                <a:latin typeface="Open Sans"/>
                <a:ea typeface="Open Sans"/>
                <a:cs typeface="Open Sans"/>
                <a:sym typeface="Open Sans"/>
                <a:hlinkClick r:id="rId16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Creative Commons Attribution 4.0 International License</a:t>
            </a:r>
            <a:r>
              <a:rPr b="0" i="0" lang="en-DE" sz="10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. The Adapter modified the Original Work in the following respects: translated the materials from English to </a:t>
            </a:r>
            <a:r>
              <a:rPr lang="en-DE" sz="1000">
                <a:latin typeface="Open Sans"/>
                <a:ea typeface="Open Sans"/>
                <a:cs typeface="Open Sans"/>
                <a:sym typeface="Open Sans"/>
              </a:rPr>
              <a:t>Irish</a:t>
            </a:r>
            <a:r>
              <a:rPr b="0" i="0" lang="en-DE" sz="10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.”</a:t>
            </a:r>
            <a:endParaRPr b="0" i="0" sz="1000" u="none" cap="none" strike="noStrik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ctr">
              <a:lnSpc>
                <a:spcPct val="115000"/>
              </a:lnSpc>
              <a:spcBef>
                <a:spcPts val="1200"/>
              </a:spcBef>
              <a:spcAft>
                <a:spcPts val="80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0" i="0" lang="en-DE" sz="10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Special thanks to </a:t>
            </a:r>
            <a:r>
              <a:rPr lang="en-DE" sz="1000">
                <a:latin typeface="Open Sans"/>
                <a:ea typeface="Open Sans"/>
                <a:cs typeface="Open Sans"/>
                <a:sym typeface="Open Sans"/>
              </a:rPr>
              <a:t>Kathryn Briggs </a:t>
            </a:r>
            <a:r>
              <a:rPr b="0" i="0" lang="en-DE" sz="10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for the </a:t>
            </a:r>
            <a:r>
              <a:rPr lang="en-DE" sz="1000">
                <a:latin typeface="Open Sans"/>
                <a:ea typeface="Open Sans"/>
                <a:cs typeface="Open Sans"/>
                <a:sym typeface="Open Sans"/>
              </a:rPr>
              <a:t>Irish</a:t>
            </a:r>
            <a:r>
              <a:rPr b="0" i="0" lang="en-DE" sz="10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 translation.</a:t>
            </a:r>
            <a:endParaRPr b="0" i="0" sz="1000" u="none" cap="none" strike="noStrik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2"/>
          <p:cNvSpPr txBox="1"/>
          <p:nvPr/>
        </p:nvSpPr>
        <p:spPr>
          <a:xfrm>
            <a:off x="443400" y="1637100"/>
            <a:ext cx="6643200" cy="8536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Is sraith uirlisí é (sleamhnáin, bileoga agus cártaí) arna n-ullmhú ag </a:t>
            </a:r>
            <a:r>
              <a:rPr b="0" i="0" lang="en-DE" sz="1400" u="sng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Líonra Eorpach na Leabharlannaithe Oideachais Oscailte (ENOEL)</a:t>
            </a:r>
            <a:r>
              <a:rPr b="0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. Tá sé mar aidhm ag an tacar uirlisí feasacht a ardú ar thábhacht an Oideachais Oscailte agus léiríonn sé buntáistí do mhic léinn, do mhúinteoirí, d'institiúidí, don tsochaí agus do leabharlannaithe.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Tá </a:t>
            </a:r>
            <a:r>
              <a:rPr b="1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teimpléid sleamhnáin </a:t>
            </a:r>
            <a:r>
              <a:rPr b="0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sa deic seo. 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1" i="0" lang="en-DE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Is féidir leat na teimpléid a úsáid go díreach mar atá siad nó is féidir leat a roghnú iad a oiriúnú do do chuid riachtanas sonrach féin. </a:t>
            </a:r>
            <a:endParaRPr b="1" i="0" sz="13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1" i="0" lang="en-DE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Má tá an teimpléad á úsáid agat gan oiriúnú,</a:t>
            </a:r>
            <a:r>
              <a:rPr b="0" i="0" lang="en-DE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ní gá ach an sleamhnán iomlán nó sleamhnán aonair is mian leat a úsáid a íoslódáil. </a:t>
            </a:r>
            <a:endParaRPr b="0" i="0" sz="13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1" i="0" lang="en-DE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Más mian leat an teimpléad a chur in oiriúint do do chuid riachtanas, ní mór duit:</a:t>
            </a:r>
            <a:endParaRPr b="1" i="0" sz="13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1115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4993"/>
              </a:buClr>
              <a:buSzPts val="1300"/>
              <a:buFont typeface="Open Sans"/>
              <a:buChar char="-"/>
            </a:pPr>
            <a:r>
              <a:rPr b="0" i="0" lang="en-DE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Íoslódáil uirlis is mian leat a úsáid</a:t>
            </a:r>
            <a:endParaRPr b="0" i="0" sz="13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1115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4993"/>
              </a:buClr>
              <a:buSzPts val="1300"/>
              <a:buFont typeface="Open Sans"/>
              <a:buChar char="-"/>
            </a:pPr>
            <a:r>
              <a:rPr b="0" i="0" lang="en-DE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Cuir in oiriúint é do do chuid riachtanas (cuir lógó d'eagraíochta leis, tabhair isteach aon athrú eile a cheapann tú a bheith oiriúnach)</a:t>
            </a:r>
            <a:endParaRPr b="0" i="0" sz="13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1115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4993"/>
              </a:buClr>
              <a:buSzPts val="1300"/>
              <a:buFont typeface="Open Sans"/>
              <a:buChar char="-"/>
            </a:pPr>
            <a:r>
              <a:rPr b="0" i="0" lang="en-DE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Déan cinnte go bhfuil nóta leis an leagan oiriúnaithe ag rá: "Is díorthach é an obair seo de [ainm an chomhaid (mar shampla, Irish_</a:t>
            </a:r>
            <a:r>
              <a:rPr lang="en-DE" sz="13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2</a:t>
            </a:r>
            <a:r>
              <a:rPr b="0" i="0" lang="en-DE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. OE </a:t>
            </a:r>
            <a:r>
              <a:rPr lang="en-DE" sz="13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Benefits</a:t>
            </a:r>
            <a:r>
              <a:rPr b="0" i="0" lang="en-DE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- ENOEL </a:t>
            </a:r>
            <a:r>
              <a:rPr lang="en-DE" sz="13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leaflets</a:t>
            </a:r>
            <a:r>
              <a:rPr b="0" i="0" lang="en-DE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)] [nasc chuig an mbunfhoinse: </a:t>
            </a:r>
            <a:r>
              <a:rPr b="0" i="0" lang="en-DE" sz="1300" u="sng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https://doi.org/10.5281/zenodo.5568482</a:t>
            </a:r>
            <a:r>
              <a:rPr b="0" i="0" lang="en-DE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], ag </a:t>
            </a:r>
            <a:r>
              <a:rPr lang="en-DE" sz="1300" u="sng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  <a:hlinkClick r:id="rId5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SPARC EUROPE</a:t>
            </a:r>
            <a:r>
              <a:rPr lang="en-DE" sz="13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(ENOEL), </a:t>
            </a:r>
            <a:r>
              <a:rPr lang="en-DE" sz="1300" u="sng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  <a:hlinkClick r:id="rId6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CC BY</a:t>
            </a:r>
            <a:r>
              <a:rPr b="0" i="0" lang="en-DE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.“</a:t>
            </a:r>
            <a:endParaRPr b="0" i="0" sz="13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2286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4993"/>
              </a:buClr>
              <a:buSzPts val="1200"/>
              <a:buFont typeface="Open Sans"/>
              <a:buNone/>
            </a:pPr>
            <a:r>
              <a:t/>
            </a:r>
            <a:endParaRPr b="0" i="0" sz="15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en-DE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Thíos, gheobhaidh tú cur síos gairid ar an gcaoi a n-eagraítear an deic agus úsáidí molta do leathanaigh áirithe. Is moltaí amháin iad seo; molaimid duit uirlisí a roghnú agus a roghnú agus a chruthú atá curtha in oiriúint do do chuid riachtanas. </a:t>
            </a:r>
            <a:endParaRPr b="0" i="0" sz="13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t/>
            </a:r>
            <a:endParaRPr b="0" i="0" sz="13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en-DE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Tugann </a:t>
            </a:r>
            <a:r>
              <a:rPr b="1" i="0" lang="en-DE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Sleamhnán 3 </a:t>
            </a:r>
            <a:r>
              <a:rPr b="0" i="0" lang="en-DE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sampla duit den chaoi ar féidir an teimpléad a oiriúnú, lena n-áirítear lógó d'eagraíochta agus an ráiteas </a:t>
            </a:r>
            <a:r>
              <a:rPr lang="en-DE" sz="13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aitreabúid</a:t>
            </a:r>
            <a:r>
              <a:rPr b="0" i="0" lang="en-DE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a shocrú</a:t>
            </a:r>
            <a:r>
              <a:rPr b="1" i="0" lang="en-DE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.</a:t>
            </a:r>
            <a:r>
              <a:rPr b="0" i="0" lang="en-DE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 b="0" i="0" sz="13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t/>
            </a:r>
            <a:endParaRPr b="1" i="0" sz="13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en-DE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Léiríonn </a:t>
            </a:r>
            <a:r>
              <a:rPr b="1" i="0" lang="en-DE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Sleamhnáin 4-15 </a:t>
            </a:r>
            <a:r>
              <a:rPr b="0" i="0" lang="en-DE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buntáistí OE do chúig pháirtí leasmhara éagsúla: mic léinn (cúlra buí), múinteoirí (cúlra oráiste), institiúidí (cúlra turquoise), iad uile (cúlra bán), agus leabharlannaithe (cúlra gorm éadrom). Is féidir leat iad a úsáid chun aghaidh a thabhairt ar na páirtithe leasmhara sonracha seo. </a:t>
            </a:r>
            <a:endParaRPr b="0" i="0" sz="13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t/>
            </a:r>
            <a:endParaRPr b="0" i="0" sz="13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1" i="0" lang="en-DE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Taispeánann sleamhnáin oscailte do gach ceann de na grúpaí </a:t>
            </a:r>
            <a:r>
              <a:rPr b="0" i="0" lang="en-DE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(sleamhnáin 4, 7, 10, 12, 14) cad iad na buntáistí is tábhachtaí do gach grúpa, dar leis an ENOEL. </a:t>
            </a:r>
            <a:r>
              <a:rPr b="1" i="0" lang="en-DE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Liostaíonn na sleamhnáin atá fágtha i ngach grúpa </a:t>
            </a:r>
            <a:r>
              <a:rPr b="0" i="0" lang="en-DE" sz="13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buntáistí eile (sleamhnáin 5-6 do mhic léinn, 8-9 do mhúinteoirí, 11 d'institiúidí, 13 do chách agus 15 do leabharlannaithe).</a:t>
            </a:r>
            <a:endParaRPr b="0" i="0" sz="1300" u="none" cap="none" strike="noStrik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96" name="Google Shape;96;p2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569400" y="304481"/>
            <a:ext cx="1517901" cy="1152338"/>
          </a:xfrm>
          <a:prstGeom prst="rect">
            <a:avLst/>
          </a:prstGeom>
          <a:noFill/>
          <a:ln>
            <a:noFill/>
          </a:ln>
        </p:spPr>
      </p:pic>
      <p:sp>
        <p:nvSpPr>
          <p:cNvPr id="97" name="Google Shape;97;p2"/>
          <p:cNvSpPr txBox="1"/>
          <p:nvPr/>
        </p:nvSpPr>
        <p:spPr>
          <a:xfrm>
            <a:off x="591700" y="404750"/>
            <a:ext cx="1473300" cy="734017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300"/>
              <a:buFont typeface="Arial"/>
              <a:buNone/>
            </a:pPr>
            <a:r>
              <a:rPr b="1" i="0" lang="en-DE" sz="3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OER</a:t>
            </a:r>
            <a:br>
              <a:rPr b="1" i="0" lang="en-DE" sz="3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0" i="0" lang="en-DE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BUNÚSACHA</a:t>
            </a:r>
            <a:endParaRPr b="0" i="0" sz="2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8" name="Google Shape;98;p2"/>
          <p:cNvSpPr txBox="1"/>
          <p:nvPr/>
        </p:nvSpPr>
        <p:spPr>
          <a:xfrm>
            <a:off x="2502650" y="829475"/>
            <a:ext cx="4232886" cy="707856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b="1" i="0" lang="en-DE" sz="17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Fáilte chuig an bhfoireann uirlisí sochair oideachais oscailte seo! </a:t>
            </a:r>
            <a:endParaRPr b="0" i="0" sz="17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3"/>
          <p:cNvSpPr/>
          <p:nvPr/>
        </p:nvSpPr>
        <p:spPr>
          <a:xfrm>
            <a:off x="182250" y="180975"/>
            <a:ext cx="7228200" cy="3718800"/>
          </a:xfrm>
          <a:prstGeom prst="rect">
            <a:avLst/>
          </a:prstGeom>
          <a:solidFill>
            <a:srgbClr val="FFDE59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" name="Google Shape;104;p3"/>
          <p:cNvSpPr/>
          <p:nvPr/>
        </p:nvSpPr>
        <p:spPr>
          <a:xfrm>
            <a:off x="182250" y="3899650"/>
            <a:ext cx="5904300" cy="5794200"/>
          </a:xfrm>
          <a:prstGeom prst="rect">
            <a:avLst/>
          </a:prstGeom>
          <a:solidFill>
            <a:srgbClr val="34C3E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9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rgbClr val="34C3E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" name="Google Shape;105;p3"/>
          <p:cNvSpPr/>
          <p:nvPr/>
        </p:nvSpPr>
        <p:spPr>
          <a:xfrm>
            <a:off x="2396100" y="2695500"/>
            <a:ext cx="2767800" cy="2672400"/>
          </a:xfrm>
          <a:prstGeom prst="ellipse">
            <a:avLst/>
          </a:prstGeom>
          <a:solidFill>
            <a:srgbClr val="34C3E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6" name="Google Shape;106;p3"/>
          <p:cNvSpPr/>
          <p:nvPr/>
        </p:nvSpPr>
        <p:spPr>
          <a:xfrm>
            <a:off x="4642650" y="5612513"/>
            <a:ext cx="2767800" cy="2672400"/>
          </a:xfrm>
          <a:prstGeom prst="ellipse">
            <a:avLst/>
          </a:prstGeom>
          <a:solidFill>
            <a:srgbClr val="34C3E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07" name="Google Shape;107;p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82250" y="9963525"/>
            <a:ext cx="1232114" cy="431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8" name="Google Shape;108;p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69400" y="562956"/>
            <a:ext cx="1517901" cy="1152338"/>
          </a:xfrm>
          <a:prstGeom prst="rect">
            <a:avLst/>
          </a:prstGeom>
          <a:noFill/>
          <a:ln>
            <a:noFill/>
          </a:ln>
        </p:spPr>
      </p:pic>
      <p:sp>
        <p:nvSpPr>
          <p:cNvPr id="109" name="Google Shape;109;p3"/>
          <p:cNvSpPr txBox="1"/>
          <p:nvPr/>
        </p:nvSpPr>
        <p:spPr>
          <a:xfrm>
            <a:off x="591700" y="663225"/>
            <a:ext cx="1473300" cy="734017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300"/>
              <a:buFont typeface="Arial"/>
              <a:buNone/>
            </a:pPr>
            <a:r>
              <a:rPr b="1" i="0" lang="en-DE" sz="3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OER</a:t>
            </a:r>
            <a:br>
              <a:rPr b="1" i="0" lang="en-DE" sz="3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0" i="0" lang="en-DE" sz="18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BUNÚSACHA</a:t>
            </a:r>
            <a:endParaRPr b="0" i="0" sz="2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0" name="Google Shape;110;p3"/>
          <p:cNvSpPr txBox="1"/>
          <p:nvPr/>
        </p:nvSpPr>
        <p:spPr>
          <a:xfrm>
            <a:off x="493200" y="2229500"/>
            <a:ext cx="7151100" cy="67707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50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1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Ó Mholadh UNESCO maidir le Acmhainní Oideachais Oscailte</a:t>
            </a:r>
            <a:endParaRPr b="1" i="0" sz="12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50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en-DE" sz="1200" u="sng" cap="none" strike="noStrike">
                <a:solidFill>
                  <a:schemeClr val="hlink"/>
                </a:solidFill>
                <a:latin typeface="Open Sans"/>
                <a:ea typeface="Open Sans"/>
                <a:cs typeface="Open Sans"/>
                <a:sym typeface="Open Sans"/>
                <a:hlinkClick r:id="rId5"/>
              </a:rPr>
              <a:t>https://tinyurl.com/openedrec</a:t>
            </a:r>
            <a:r>
              <a:rPr b="0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 b="1" i="0" sz="12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11" name="Google Shape;111;p3"/>
          <p:cNvSpPr txBox="1"/>
          <p:nvPr/>
        </p:nvSpPr>
        <p:spPr>
          <a:xfrm>
            <a:off x="2357725" y="459425"/>
            <a:ext cx="4753194" cy="1477297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"</a:t>
            </a:r>
            <a:r>
              <a:rPr b="0" i="0" lang="en-DE" sz="1400" u="none" cap="none" strike="noStrike">
                <a:solidFill>
                  <a:srgbClr val="005BA1"/>
                </a:solidFill>
                <a:latin typeface="Open Sans"/>
                <a:ea typeface="Open Sans"/>
                <a:cs typeface="Open Sans"/>
                <a:sym typeface="Open Sans"/>
              </a:rPr>
              <a:t>Is</a:t>
            </a:r>
            <a:r>
              <a:rPr b="1" i="0" lang="en-DE" sz="1400" u="none" cap="none" strike="noStrike">
                <a:solidFill>
                  <a:srgbClr val="005BA1"/>
                </a:solidFill>
                <a:latin typeface="Open Sans"/>
                <a:ea typeface="Open Sans"/>
                <a:cs typeface="Open Sans"/>
                <a:sym typeface="Open Sans"/>
              </a:rPr>
              <a:t> áiseanna oideachais oscailte (OER) </a:t>
            </a:r>
            <a:r>
              <a:rPr b="0" i="0" lang="en-DE" sz="1400" u="none" cap="none" strike="noStrike">
                <a:solidFill>
                  <a:srgbClr val="005BA1"/>
                </a:solidFill>
                <a:latin typeface="Open Sans"/>
                <a:ea typeface="Open Sans"/>
                <a:cs typeface="Open Sans"/>
                <a:sym typeface="Open Sans"/>
              </a:rPr>
              <a:t>ábhair fhoghlama, teagaisc agus taighde i </a:t>
            </a:r>
            <a:r>
              <a:rPr b="1" i="0" lang="en-DE" sz="1400" u="none" cap="none" strike="noStrike">
                <a:solidFill>
                  <a:srgbClr val="005BA1"/>
                </a:solidFill>
                <a:latin typeface="Open Sans"/>
                <a:ea typeface="Open Sans"/>
                <a:cs typeface="Open Sans"/>
                <a:sym typeface="Open Sans"/>
              </a:rPr>
              <a:t>bhformáid agus meán ar bith</a:t>
            </a:r>
            <a:r>
              <a:rPr b="0" i="0" lang="en-DE" sz="1400" u="none" cap="none" strike="noStrike">
                <a:solidFill>
                  <a:srgbClr val="005BA1"/>
                </a:solidFill>
                <a:latin typeface="Open Sans"/>
                <a:ea typeface="Open Sans"/>
                <a:cs typeface="Open Sans"/>
                <a:sym typeface="Open Sans"/>
              </a:rPr>
              <a:t> a bhfuil siad i bhfearann poiblí nó faoi chóipcheart atá scaoilte faoi </a:t>
            </a:r>
            <a:r>
              <a:rPr b="1" i="0" lang="en-DE" sz="1400" u="none" cap="none" strike="noStrike">
                <a:solidFill>
                  <a:srgbClr val="005BA1"/>
                </a:solidFill>
                <a:latin typeface="Open Sans"/>
                <a:ea typeface="Open Sans"/>
                <a:cs typeface="Open Sans"/>
                <a:sym typeface="Open Sans"/>
              </a:rPr>
              <a:t>cheadúnas oscailte</a:t>
            </a:r>
            <a:r>
              <a:rPr b="0" i="0" lang="en-DE" sz="1400" u="none" cap="none" strike="noStrike">
                <a:solidFill>
                  <a:srgbClr val="005BA1"/>
                </a:solidFill>
                <a:latin typeface="Open Sans"/>
                <a:ea typeface="Open Sans"/>
                <a:cs typeface="Open Sans"/>
                <a:sym typeface="Open Sans"/>
              </a:rPr>
              <a:t>, a cheadaíonn rochtain saor in aisce, athúsáid, athchúrsáil, oiriúnú agus athscaipeadh ag daoine eile</a:t>
            </a:r>
            <a:r>
              <a:rPr b="0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."</a:t>
            </a:r>
            <a:endParaRPr b="0" i="0" sz="1700" u="none" cap="none" strike="noStrik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12" name="Google Shape;112;p3"/>
          <p:cNvSpPr txBox="1"/>
          <p:nvPr/>
        </p:nvSpPr>
        <p:spPr>
          <a:xfrm>
            <a:off x="493200" y="4020475"/>
            <a:ext cx="5280000" cy="553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DE" sz="18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Buntáistí an Oideachais </a:t>
            </a:r>
            <a:r>
              <a:rPr b="1" i="0" lang="en-DE" sz="18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Oscailte</a:t>
            </a:r>
            <a:r>
              <a:rPr b="1" i="0" lang="en-DE" sz="18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 do </a:t>
            </a:r>
            <a:r>
              <a:rPr b="1" i="0" lang="en-DE" sz="1800" u="none" cap="none" strike="noStrike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mhic léinn</a:t>
            </a:r>
            <a:endParaRPr b="1" i="0" sz="1800" u="none" cap="none" strike="noStrike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b="1" i="0" lang="en-DE" sz="15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Rochtain bhuan a chinntiú: </a:t>
            </a:r>
            <a:r>
              <a:rPr b="0" i="0" lang="en-DE" sz="15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Beidh mic léinn in ann teacht ar acmhainní fiú tar éis dóibh a gcúrsa a chríochnú</a:t>
            </a:r>
            <a:endParaRPr b="0" i="0" sz="15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b="1" i="0" lang="en-DE" sz="15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Cuimsiú tacaíochta: </a:t>
            </a:r>
            <a:r>
              <a:rPr b="0" i="0" lang="en-DE" sz="15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Is féidir OER a chur in oiriúint chun próifílí agus cásanna na mic léinn a léiriú, chun aghaidh a thabhairt ar riachtanais chuimsithe ag leibhéil éagsúla</a:t>
            </a:r>
            <a:endParaRPr b="0" i="0" sz="15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b="1" i="0" lang="en-DE" sz="15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Éagsúlú foghlama a chur chun cinn: </a:t>
            </a:r>
            <a:r>
              <a:rPr b="0" i="0" lang="en-DE" sz="15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Tá OER inrochtana ó gach áit ag am ar bith, arís agus arís eile (agus ná déan beagmheas ar luach an athrá!), agus ó ghléasanna agus formáidí éagsúla. Tacaíonn OER freisin le socruithe foghlama seachfhoirmiúla agus nach bhfuil chomh foirmiúil.</a:t>
            </a:r>
            <a:endParaRPr b="0" i="0" sz="15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b="1" i="0" lang="en-DE" sz="15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Foghlaim ar feadh an tsaoil a chur chun cinn: </a:t>
            </a:r>
            <a:r>
              <a:rPr b="0" i="0" lang="en-DE" sz="15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Tá OER ar fáil do gach duine de gach aois, ag am ar bith is mian le duine ar bith rud éigin a fhoghlaim nó dul ar ais chuig rud éigin chun cuimhne a athnuachan.</a:t>
            </a:r>
            <a:endParaRPr b="0" i="0" sz="15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None/>
            </a:pPr>
            <a:r>
              <a:rPr b="1" i="0" lang="en-DE" sz="15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Costais a shábháil: </a:t>
            </a:r>
            <a:r>
              <a:rPr b="0" i="0" lang="en-DE" sz="15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D'fhéadfadh clibeanna ardphraghais a bheith mar thoradh ar mhic léinn leaganacha níos sine d'fhoilseacháin áirithe a úsáid; le OER ní ceist í seo.</a:t>
            </a:r>
            <a:endParaRPr b="0" i="0" sz="15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3" name="Google Shape;113;p3"/>
          <p:cNvSpPr txBox="1"/>
          <p:nvPr/>
        </p:nvSpPr>
        <p:spPr>
          <a:xfrm>
            <a:off x="4943375" y="2610476"/>
            <a:ext cx="2295300" cy="61552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-DE" sz="14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SAMPLA DE OIRIÚNÚ DO DO RIACHTANAIS</a:t>
            </a:r>
            <a:endParaRPr/>
          </a:p>
        </p:txBody>
      </p:sp>
      <p:sp>
        <p:nvSpPr>
          <p:cNvPr id="114" name="Google Shape;114;p3"/>
          <p:cNvSpPr txBox="1"/>
          <p:nvPr/>
        </p:nvSpPr>
        <p:spPr>
          <a:xfrm>
            <a:off x="3302350" y="3026050"/>
            <a:ext cx="1518000" cy="87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-DE" sz="15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Cuir an ráiteas creidmheas leis</a:t>
            </a:r>
            <a:endParaRPr/>
          </a:p>
        </p:txBody>
      </p:sp>
      <p:sp>
        <p:nvSpPr>
          <p:cNvPr id="115" name="Google Shape;115;p3"/>
          <p:cNvSpPr/>
          <p:nvPr/>
        </p:nvSpPr>
        <p:spPr>
          <a:xfrm>
            <a:off x="6309275" y="8955375"/>
            <a:ext cx="446100" cy="831300"/>
          </a:xfrm>
          <a:prstGeom prst="downArrow">
            <a:avLst>
              <a:gd fmla="val 50000" name="adj1"/>
              <a:gd fmla="val 50000" name="adj2"/>
            </a:avLst>
          </a:prstGeom>
          <a:solidFill>
            <a:srgbClr val="FF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6" name="Google Shape;116;p3"/>
          <p:cNvSpPr txBox="1"/>
          <p:nvPr/>
        </p:nvSpPr>
        <p:spPr>
          <a:xfrm>
            <a:off x="4927500" y="8572450"/>
            <a:ext cx="34173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-DE" sz="14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cuir lógó d'eagraíochta leis</a:t>
            </a:r>
            <a:endParaRPr/>
          </a:p>
        </p:txBody>
      </p:sp>
      <p:sp>
        <p:nvSpPr>
          <p:cNvPr id="117" name="Google Shape;117;p3"/>
          <p:cNvSpPr txBox="1"/>
          <p:nvPr/>
        </p:nvSpPr>
        <p:spPr>
          <a:xfrm>
            <a:off x="493200" y="2786975"/>
            <a:ext cx="1902900" cy="981300"/>
          </a:xfrm>
          <a:prstGeom prst="rect">
            <a:avLst/>
          </a:prstGeom>
          <a:noFill/>
          <a:ln>
            <a:noFill/>
          </a:ln>
        </p:spPr>
        <p:txBody>
          <a:bodyPr anchorCtr="0" anchor="t" bIns="74375" lIns="74375" spcFirstLastPara="1" rIns="74375" wrap="square" tIns="7437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</a:pPr>
            <a:r>
              <a:rPr b="0" i="0" lang="en-DE" sz="9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Is díorthach é an obair seo de “Irish_2. OE Benefits - ENOEL leaflets”,</a:t>
            </a:r>
            <a:endParaRPr b="0" i="0" sz="900" u="none" cap="none" strike="noStrik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</a:pPr>
            <a:r>
              <a:rPr b="0" i="0" lang="en-DE" sz="900" u="sng" cap="none" strike="noStrike">
                <a:solidFill>
                  <a:schemeClr val="hlink"/>
                </a:solidFill>
                <a:latin typeface="Open Sans"/>
                <a:ea typeface="Open Sans"/>
                <a:cs typeface="Open Sans"/>
                <a:sym typeface="Open Sans"/>
                <a:hlinkClick r:id="rId6"/>
              </a:rPr>
              <a:t>https://zenodo.org/doi/10.5281/zenodo.5568482</a:t>
            </a:r>
            <a:r>
              <a:rPr b="0" i="0" lang="en-DE" sz="9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, le </a:t>
            </a:r>
            <a:r>
              <a:rPr b="0" i="0" lang="en-DE" sz="900" u="sng" cap="none" strike="noStrike">
                <a:solidFill>
                  <a:srgbClr val="0097A7"/>
                </a:solidFill>
                <a:latin typeface="Open Sans"/>
                <a:ea typeface="Open Sans"/>
                <a:cs typeface="Open Sans"/>
                <a:sym typeface="Open Sans"/>
                <a:hlinkClick r:id="rId7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SPARC EUROPE</a:t>
            </a:r>
            <a:r>
              <a:rPr b="0" i="0" lang="en-DE" sz="9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0" i="0" lang="en-DE" sz="9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(ENOEL) </a:t>
            </a:r>
            <a:r>
              <a:rPr b="0" i="0" lang="en-DE" sz="900" u="sng" cap="none" strike="noStrike">
                <a:solidFill>
                  <a:srgbClr val="0097A7"/>
                </a:solidFill>
                <a:latin typeface="Open Sans"/>
                <a:ea typeface="Open Sans"/>
                <a:cs typeface="Open Sans"/>
                <a:sym typeface="Open Sans"/>
                <a:hlinkClick r:id="rId8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CC BY</a:t>
            </a:r>
            <a:endParaRPr b="0" i="0" sz="900" u="none" cap="none" strike="noStrik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18" name="Google Shape;118;p3"/>
          <p:cNvSpPr txBox="1"/>
          <p:nvPr/>
        </p:nvSpPr>
        <p:spPr>
          <a:xfrm>
            <a:off x="5773325" y="9997650"/>
            <a:ext cx="1518000" cy="4002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-DE" sz="14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do lógó anseo</a:t>
            </a:r>
            <a:endParaRPr b="0" i="0" sz="14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9" name="Google Shape;119;p3"/>
          <p:cNvSpPr/>
          <p:nvPr/>
        </p:nvSpPr>
        <p:spPr>
          <a:xfrm>
            <a:off x="2558650" y="3035900"/>
            <a:ext cx="743700" cy="400200"/>
          </a:xfrm>
          <a:prstGeom prst="leftArrow">
            <a:avLst>
              <a:gd fmla="val 50000" name="adj1"/>
              <a:gd fmla="val 50000" name="adj2"/>
            </a:avLst>
          </a:prstGeom>
          <a:solidFill>
            <a:srgbClr val="FF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4"/>
          <p:cNvSpPr/>
          <p:nvPr/>
        </p:nvSpPr>
        <p:spPr>
          <a:xfrm>
            <a:off x="182250" y="180975"/>
            <a:ext cx="7228200" cy="3718800"/>
          </a:xfrm>
          <a:prstGeom prst="rect">
            <a:avLst/>
          </a:prstGeom>
          <a:solidFill>
            <a:srgbClr val="FFDE59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5" name="Google Shape;125;p4"/>
          <p:cNvSpPr/>
          <p:nvPr/>
        </p:nvSpPr>
        <p:spPr>
          <a:xfrm>
            <a:off x="182250" y="3899650"/>
            <a:ext cx="5904300" cy="5794200"/>
          </a:xfrm>
          <a:prstGeom prst="rect">
            <a:avLst/>
          </a:prstGeom>
          <a:solidFill>
            <a:srgbClr val="34C3E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9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rgbClr val="34C3E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6" name="Google Shape;126;p4"/>
          <p:cNvSpPr/>
          <p:nvPr/>
        </p:nvSpPr>
        <p:spPr>
          <a:xfrm>
            <a:off x="2396100" y="2695500"/>
            <a:ext cx="2767800" cy="2672400"/>
          </a:xfrm>
          <a:prstGeom prst="ellipse">
            <a:avLst/>
          </a:prstGeom>
          <a:solidFill>
            <a:srgbClr val="34C3E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7" name="Google Shape;127;p4"/>
          <p:cNvSpPr/>
          <p:nvPr/>
        </p:nvSpPr>
        <p:spPr>
          <a:xfrm>
            <a:off x="4642650" y="5612513"/>
            <a:ext cx="2767800" cy="2672400"/>
          </a:xfrm>
          <a:prstGeom prst="ellipse">
            <a:avLst/>
          </a:prstGeom>
          <a:solidFill>
            <a:srgbClr val="34C3E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28" name="Google Shape;128;p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82250" y="9963525"/>
            <a:ext cx="1232114" cy="431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9" name="Google Shape;129;p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69400" y="562956"/>
            <a:ext cx="1517901" cy="1152338"/>
          </a:xfrm>
          <a:prstGeom prst="rect">
            <a:avLst/>
          </a:prstGeom>
          <a:noFill/>
          <a:ln>
            <a:noFill/>
          </a:ln>
        </p:spPr>
      </p:pic>
      <p:sp>
        <p:nvSpPr>
          <p:cNvPr id="130" name="Google Shape;130;p4"/>
          <p:cNvSpPr txBox="1"/>
          <p:nvPr/>
        </p:nvSpPr>
        <p:spPr>
          <a:xfrm>
            <a:off x="591700" y="663225"/>
            <a:ext cx="1473300" cy="734017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300"/>
              <a:buFont typeface="Arial"/>
              <a:buNone/>
            </a:pPr>
            <a:r>
              <a:rPr b="1" i="0" lang="en-DE" sz="3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OER</a:t>
            </a:r>
            <a:br>
              <a:rPr b="1" i="0" lang="en-DE" sz="3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0" i="0" lang="en-DE" sz="18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BUNÚSACHA</a:t>
            </a:r>
            <a:endParaRPr b="0" i="0" sz="2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1" name="Google Shape;131;p4"/>
          <p:cNvSpPr txBox="1"/>
          <p:nvPr/>
        </p:nvSpPr>
        <p:spPr>
          <a:xfrm>
            <a:off x="493200" y="2229500"/>
            <a:ext cx="7151100" cy="67707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5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b="1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Ó Mholadh UNESCO maidir le Acmhainní Oideachais Oscailte</a:t>
            </a:r>
            <a:endParaRPr b="1" i="0" sz="12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50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en-DE" sz="1200" u="sng" cap="none" strike="noStrike">
                <a:solidFill>
                  <a:schemeClr val="hlink"/>
                </a:solidFill>
                <a:latin typeface="Open Sans"/>
                <a:ea typeface="Open Sans"/>
                <a:cs typeface="Open Sans"/>
                <a:sym typeface="Open Sans"/>
                <a:hlinkClick r:id="rId5"/>
              </a:rPr>
              <a:t>https://tinyurl.com/openedrec</a:t>
            </a:r>
            <a:r>
              <a:rPr b="0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 b="1" i="0" sz="12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32" name="Google Shape;132;p4"/>
          <p:cNvSpPr txBox="1"/>
          <p:nvPr/>
        </p:nvSpPr>
        <p:spPr>
          <a:xfrm>
            <a:off x="2357725" y="459425"/>
            <a:ext cx="4629300" cy="1692741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"</a:t>
            </a:r>
            <a:r>
              <a:rPr b="0" i="0" lang="en-DE" sz="1400" u="none" cap="none" strike="noStrike">
                <a:solidFill>
                  <a:srgbClr val="005BA1"/>
                </a:solidFill>
                <a:latin typeface="Open Sans"/>
                <a:ea typeface="Open Sans"/>
                <a:cs typeface="Open Sans"/>
                <a:sym typeface="Open Sans"/>
              </a:rPr>
              <a:t>Is</a:t>
            </a:r>
            <a:r>
              <a:rPr b="1" i="0" lang="en-DE" sz="1400" u="none" cap="none" strike="noStrike">
                <a:solidFill>
                  <a:srgbClr val="005BA1"/>
                </a:solidFill>
                <a:latin typeface="Open Sans"/>
                <a:ea typeface="Open Sans"/>
                <a:cs typeface="Open Sans"/>
                <a:sym typeface="Open Sans"/>
              </a:rPr>
              <a:t> áiseanna oideachais oscailte (OER) </a:t>
            </a:r>
            <a:r>
              <a:rPr b="0" i="0" lang="en-DE" sz="1400" u="none" cap="none" strike="noStrike">
                <a:solidFill>
                  <a:srgbClr val="005BA1"/>
                </a:solidFill>
                <a:latin typeface="Open Sans"/>
                <a:ea typeface="Open Sans"/>
                <a:cs typeface="Open Sans"/>
                <a:sym typeface="Open Sans"/>
              </a:rPr>
              <a:t>ábhair fhoghlama, teagaisc agus taighde i </a:t>
            </a:r>
            <a:r>
              <a:rPr b="1" i="0" lang="en-DE" sz="1400" u="none" cap="none" strike="noStrike">
                <a:solidFill>
                  <a:srgbClr val="005BA1"/>
                </a:solidFill>
                <a:latin typeface="Open Sans"/>
                <a:ea typeface="Open Sans"/>
                <a:cs typeface="Open Sans"/>
                <a:sym typeface="Open Sans"/>
              </a:rPr>
              <a:t>bhformáid agus meán ar bith</a:t>
            </a:r>
            <a:r>
              <a:rPr b="0" i="0" lang="en-DE" sz="1400" u="none" cap="none" strike="noStrike">
                <a:solidFill>
                  <a:srgbClr val="005BA1"/>
                </a:solidFill>
                <a:latin typeface="Open Sans"/>
                <a:ea typeface="Open Sans"/>
                <a:cs typeface="Open Sans"/>
                <a:sym typeface="Open Sans"/>
              </a:rPr>
              <a:t> a bhfuil siad i bhfearann poiblí nó faoi chóipcheart atá scaoilte faoi </a:t>
            </a:r>
            <a:r>
              <a:rPr b="1" i="0" lang="en-DE" sz="1400" u="none" cap="none" strike="noStrike">
                <a:solidFill>
                  <a:srgbClr val="005BA1"/>
                </a:solidFill>
                <a:latin typeface="Open Sans"/>
                <a:ea typeface="Open Sans"/>
                <a:cs typeface="Open Sans"/>
                <a:sym typeface="Open Sans"/>
              </a:rPr>
              <a:t>cheadúnas oscailte</a:t>
            </a:r>
            <a:r>
              <a:rPr b="0" i="0" lang="en-DE" sz="1400" u="none" cap="none" strike="noStrike">
                <a:solidFill>
                  <a:srgbClr val="005BA1"/>
                </a:solidFill>
                <a:latin typeface="Open Sans"/>
                <a:ea typeface="Open Sans"/>
                <a:cs typeface="Open Sans"/>
                <a:sym typeface="Open Sans"/>
              </a:rPr>
              <a:t>, a cheadaíonn rochtain saor in aisce, athúsáid, athchúrsáil, oiriúnú agus athscaipeadh ag daoine eile</a:t>
            </a:r>
            <a:r>
              <a:rPr b="0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."</a:t>
            </a:r>
            <a:endParaRPr b="0" i="0" sz="1700" u="none" cap="none" strike="noStrik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33" name="Google Shape;133;p4"/>
          <p:cNvSpPr txBox="1"/>
          <p:nvPr/>
        </p:nvSpPr>
        <p:spPr>
          <a:xfrm>
            <a:off x="493200" y="4020475"/>
            <a:ext cx="5280000" cy="553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DE" sz="18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Buntáistí an Oideachais </a:t>
            </a:r>
            <a:r>
              <a:rPr b="1" i="0" lang="en-DE" sz="18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Oscailte</a:t>
            </a:r>
            <a:r>
              <a:rPr b="1" i="0" lang="en-DE" sz="18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 do </a:t>
            </a:r>
            <a:r>
              <a:rPr b="1" i="0" lang="en-DE" sz="1800" u="none" cap="none" strike="noStrike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mhic léinn</a:t>
            </a:r>
            <a:endParaRPr b="1" i="0" sz="1800" u="none" cap="none" strike="noStrike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b="1" i="0" lang="en-DE" sz="15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Rochtain bhuan a chinntiú: </a:t>
            </a:r>
            <a:r>
              <a:rPr b="0" i="0" lang="en-DE" sz="15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Beidh mic léinn in ann teacht ar acmhainní fiú tar éis dóibh a gcúrsa a chríochnú</a:t>
            </a:r>
            <a:endParaRPr b="0" i="0" sz="15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b="1" i="0" lang="en-DE" sz="15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Cuimsiú tacaíochta: </a:t>
            </a:r>
            <a:r>
              <a:rPr b="0" i="0" lang="en-DE" sz="15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Is féidir OER a chur in oiriúint chun próifílí agus cásanna na mic léinn a léiriú, chun aghaidh a thabhairt ar riachtanais chuimsithe ag leibhéil éagsúla</a:t>
            </a:r>
            <a:endParaRPr b="0" i="0" sz="15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b="1" i="0" lang="en-DE" sz="15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Éagsúlú foghlama a chur chun cinn: </a:t>
            </a:r>
            <a:r>
              <a:rPr b="0" i="0" lang="en-DE" sz="15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Tá OER inrochtana ó gach áit ag am ar bith, arís agus arís eile (agus ná déan beagmheas ar luach an athrá!), agus ó ghléasanna agus formáidí éagsúla. Tacaíonn OER freisin le socruithe foghlama seachfhoirmiúla agus nach bhfuil chomh foirmiúil.</a:t>
            </a:r>
            <a:endParaRPr b="0" i="0" sz="15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b="1" i="0" lang="en-DE" sz="15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Foghlaim ar feadh an tsaoil a chur chun cinn: </a:t>
            </a:r>
            <a:r>
              <a:rPr b="0" i="0" lang="en-DE" sz="15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Tá OER ar fáil do gach duine de gach aois, ag am ar bith is mian le duine ar bith rud éigin a fhoghlaim nó dul ar ais chuig rud éigin chun cuimhne a athnuachan.</a:t>
            </a:r>
            <a:endParaRPr b="0" i="0" sz="15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None/>
            </a:pPr>
            <a:r>
              <a:rPr b="1" i="0" lang="en-DE" sz="15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Costais a shábháil: </a:t>
            </a:r>
            <a:r>
              <a:rPr b="0" i="0" lang="en-DE" sz="15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D'fhéadfadh clibeanna ardphraghais a bheith mar thoradh ar mhic léinn leaganacha níos sine d'fhoilseacháin áirithe a úsáid; le OER ní ceist í seo.</a:t>
            </a:r>
            <a:endParaRPr b="0" i="0" sz="15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5"/>
          <p:cNvSpPr/>
          <p:nvPr/>
        </p:nvSpPr>
        <p:spPr>
          <a:xfrm>
            <a:off x="182250" y="180975"/>
            <a:ext cx="7228200" cy="3718800"/>
          </a:xfrm>
          <a:prstGeom prst="rect">
            <a:avLst/>
          </a:prstGeom>
          <a:solidFill>
            <a:srgbClr val="FFDE59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9" name="Google Shape;139;p5"/>
          <p:cNvSpPr/>
          <p:nvPr/>
        </p:nvSpPr>
        <p:spPr>
          <a:xfrm>
            <a:off x="182250" y="3899650"/>
            <a:ext cx="5904300" cy="5794200"/>
          </a:xfrm>
          <a:prstGeom prst="rect">
            <a:avLst/>
          </a:prstGeom>
          <a:solidFill>
            <a:srgbClr val="34C3E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9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rgbClr val="34C3E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0" name="Google Shape;140;p5"/>
          <p:cNvSpPr/>
          <p:nvPr/>
        </p:nvSpPr>
        <p:spPr>
          <a:xfrm>
            <a:off x="2396100" y="2695500"/>
            <a:ext cx="2767800" cy="2672400"/>
          </a:xfrm>
          <a:prstGeom prst="ellipse">
            <a:avLst/>
          </a:prstGeom>
          <a:solidFill>
            <a:srgbClr val="34C3E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1" name="Google Shape;141;p5"/>
          <p:cNvSpPr/>
          <p:nvPr/>
        </p:nvSpPr>
        <p:spPr>
          <a:xfrm>
            <a:off x="4642650" y="5612513"/>
            <a:ext cx="2767800" cy="2672400"/>
          </a:xfrm>
          <a:prstGeom prst="ellipse">
            <a:avLst/>
          </a:prstGeom>
          <a:solidFill>
            <a:srgbClr val="34C3E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42" name="Google Shape;142;p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82250" y="9963525"/>
            <a:ext cx="1232114" cy="431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3" name="Google Shape;143;p5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69400" y="562956"/>
            <a:ext cx="1517901" cy="1152338"/>
          </a:xfrm>
          <a:prstGeom prst="rect">
            <a:avLst/>
          </a:prstGeom>
          <a:noFill/>
          <a:ln>
            <a:noFill/>
          </a:ln>
        </p:spPr>
      </p:pic>
      <p:sp>
        <p:nvSpPr>
          <p:cNvPr id="144" name="Google Shape;144;p5"/>
          <p:cNvSpPr txBox="1"/>
          <p:nvPr/>
        </p:nvSpPr>
        <p:spPr>
          <a:xfrm>
            <a:off x="591700" y="663225"/>
            <a:ext cx="1473300" cy="734017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300"/>
              <a:buFont typeface="Arial"/>
              <a:buNone/>
            </a:pPr>
            <a:r>
              <a:rPr b="1" i="0" lang="en-DE" sz="3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OER</a:t>
            </a:r>
            <a:br>
              <a:rPr b="1" i="0" lang="en-DE" sz="3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0" i="0" lang="en-DE" sz="18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BUNÚSACHA</a:t>
            </a:r>
            <a:endParaRPr b="0" i="0" sz="2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5" name="Google Shape;145;p5"/>
          <p:cNvSpPr txBox="1"/>
          <p:nvPr/>
        </p:nvSpPr>
        <p:spPr>
          <a:xfrm>
            <a:off x="493200" y="2229500"/>
            <a:ext cx="7151100" cy="67707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5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b="1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Ó Mholadh UNESCO maidir le Acmhainní Oideachais Oscailte</a:t>
            </a:r>
            <a:endParaRPr b="1" i="0" sz="12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50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en-DE" sz="1200" u="sng" cap="none" strike="noStrike">
                <a:solidFill>
                  <a:schemeClr val="hlink"/>
                </a:solidFill>
                <a:latin typeface="Open Sans"/>
                <a:ea typeface="Open Sans"/>
                <a:cs typeface="Open Sans"/>
                <a:sym typeface="Open Sans"/>
                <a:hlinkClick r:id="rId5"/>
              </a:rPr>
              <a:t>https://tinyurl.com/openedrec</a:t>
            </a:r>
            <a:r>
              <a:rPr b="0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 b="1" i="0" sz="12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46" name="Google Shape;146;p5"/>
          <p:cNvSpPr txBox="1"/>
          <p:nvPr/>
        </p:nvSpPr>
        <p:spPr>
          <a:xfrm>
            <a:off x="2357725" y="459425"/>
            <a:ext cx="4714284" cy="1477297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"</a:t>
            </a:r>
            <a:r>
              <a:rPr b="0" i="0" lang="en-DE" sz="1400" u="none" cap="none" strike="noStrike">
                <a:solidFill>
                  <a:srgbClr val="005BA1"/>
                </a:solidFill>
                <a:latin typeface="Open Sans"/>
                <a:ea typeface="Open Sans"/>
                <a:cs typeface="Open Sans"/>
                <a:sym typeface="Open Sans"/>
              </a:rPr>
              <a:t>Is</a:t>
            </a:r>
            <a:r>
              <a:rPr b="1" i="0" lang="en-DE" sz="1400" u="none" cap="none" strike="noStrike">
                <a:solidFill>
                  <a:srgbClr val="005BA1"/>
                </a:solidFill>
                <a:latin typeface="Open Sans"/>
                <a:ea typeface="Open Sans"/>
                <a:cs typeface="Open Sans"/>
                <a:sym typeface="Open Sans"/>
              </a:rPr>
              <a:t> áiseanna oideachais oscailte (OER) </a:t>
            </a:r>
            <a:r>
              <a:rPr b="0" i="0" lang="en-DE" sz="1400" u="none" cap="none" strike="noStrike">
                <a:solidFill>
                  <a:srgbClr val="005BA1"/>
                </a:solidFill>
                <a:latin typeface="Open Sans"/>
                <a:ea typeface="Open Sans"/>
                <a:cs typeface="Open Sans"/>
                <a:sym typeface="Open Sans"/>
              </a:rPr>
              <a:t>ábhair fhoghlama, teagaisc agus taighde i </a:t>
            </a:r>
            <a:r>
              <a:rPr b="1" i="0" lang="en-DE" sz="1400" u="none" cap="none" strike="noStrike">
                <a:solidFill>
                  <a:srgbClr val="005BA1"/>
                </a:solidFill>
                <a:latin typeface="Open Sans"/>
                <a:ea typeface="Open Sans"/>
                <a:cs typeface="Open Sans"/>
                <a:sym typeface="Open Sans"/>
              </a:rPr>
              <a:t>bhformáid agus meán ar bith</a:t>
            </a:r>
            <a:r>
              <a:rPr b="0" i="0" lang="en-DE" sz="1400" u="none" cap="none" strike="noStrike">
                <a:solidFill>
                  <a:srgbClr val="005BA1"/>
                </a:solidFill>
                <a:latin typeface="Open Sans"/>
                <a:ea typeface="Open Sans"/>
                <a:cs typeface="Open Sans"/>
                <a:sym typeface="Open Sans"/>
              </a:rPr>
              <a:t> a bhfuil siad i bhfearann poiblí nó faoi chóipcheart atá scaoilte faoi </a:t>
            </a:r>
            <a:r>
              <a:rPr b="1" i="0" lang="en-DE" sz="1400" u="none" cap="none" strike="noStrike">
                <a:solidFill>
                  <a:srgbClr val="005BA1"/>
                </a:solidFill>
                <a:latin typeface="Open Sans"/>
                <a:ea typeface="Open Sans"/>
                <a:cs typeface="Open Sans"/>
                <a:sym typeface="Open Sans"/>
              </a:rPr>
              <a:t>cheadúnas oscailte</a:t>
            </a:r>
            <a:r>
              <a:rPr b="0" i="0" lang="en-DE" sz="1400" u="none" cap="none" strike="noStrike">
                <a:solidFill>
                  <a:srgbClr val="005BA1"/>
                </a:solidFill>
                <a:latin typeface="Open Sans"/>
                <a:ea typeface="Open Sans"/>
                <a:cs typeface="Open Sans"/>
                <a:sym typeface="Open Sans"/>
              </a:rPr>
              <a:t>, a cheadaíonn rochtain saor in aisce, athúsáid, athchúrsáil, oiriúnú agus athscaipeadh ag daoine eile</a:t>
            </a:r>
            <a:r>
              <a:rPr b="0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."</a:t>
            </a:r>
            <a:endParaRPr b="0" i="0" sz="1700" u="none" cap="none" strike="noStrik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47" name="Google Shape;147;p5"/>
          <p:cNvSpPr txBox="1"/>
          <p:nvPr/>
        </p:nvSpPr>
        <p:spPr>
          <a:xfrm>
            <a:off x="363550" y="4111900"/>
            <a:ext cx="5455200" cy="5277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DE" sz="18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Buntáistí an Oideachais Oscailte do </a:t>
            </a:r>
            <a:r>
              <a:rPr b="1" i="0" lang="en-DE" sz="1800" u="none" cap="none" strike="noStrike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mhic léinn</a:t>
            </a:r>
            <a:endParaRPr b="1" i="0" sz="1800" u="none" cap="none" strike="noStrike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b="1" i="0" lang="en-DE" sz="15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Deiseanna foghlama a fheabhsú: </a:t>
            </a:r>
            <a:r>
              <a:rPr b="0" i="0" lang="en-DE" sz="15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Déanann mic léinn a úsáideann OER chomh maith, nó níos fearr, ná iad siúd a úsáideann ábhair thraidisiúnta.</a:t>
            </a:r>
            <a:endParaRPr b="0" i="0" sz="15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5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DE" sz="15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Ullmhacht a chinntiú: </a:t>
            </a:r>
            <a:r>
              <a:rPr b="0" i="0" lang="en-DE" sz="15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Is féidir OER a bheith ar fáil ó thús na gcúrsaí, rud a chiallaíonn gur féidir le mic léinn tosú ag obair leo láithreach. </a:t>
            </a:r>
            <a:endParaRPr b="0" i="0" sz="15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5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en-DE" sz="15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Cáilíocht a fheabhsú: </a:t>
            </a:r>
            <a:r>
              <a:rPr b="0" i="0" lang="en-DE" sz="15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Ceadaíonn OER feabhas a chur ar nuashonruithe cáilíochta agus leanúnacha, mar aon le scaipeadh tapa, ag cinntiú go bhfuil an fhaisnéis iontu cothrom le dáta.</a:t>
            </a:r>
            <a:endParaRPr b="0" i="0" sz="15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5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en-DE" sz="15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Cleachtais oscailte luaíochta: </a:t>
            </a:r>
            <a:r>
              <a:rPr b="0" i="0" lang="en-DE" sz="15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Is féidir aitheantas a thabhairt do mhic léinn mar chuid den fhoireann údarúcháin agus a bheith buíoch as a gcuid oibre agus scileanna.</a:t>
            </a:r>
            <a:endParaRPr b="1" i="0" sz="15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6"/>
          <p:cNvSpPr/>
          <p:nvPr/>
        </p:nvSpPr>
        <p:spPr>
          <a:xfrm>
            <a:off x="182250" y="180975"/>
            <a:ext cx="7228200" cy="3718800"/>
          </a:xfrm>
          <a:prstGeom prst="rect">
            <a:avLst/>
          </a:prstGeom>
          <a:solidFill>
            <a:srgbClr val="FFDE59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3" name="Google Shape;153;p6"/>
          <p:cNvSpPr/>
          <p:nvPr/>
        </p:nvSpPr>
        <p:spPr>
          <a:xfrm>
            <a:off x="182250" y="3899650"/>
            <a:ext cx="5904300" cy="5794200"/>
          </a:xfrm>
          <a:prstGeom prst="rect">
            <a:avLst/>
          </a:prstGeom>
          <a:solidFill>
            <a:srgbClr val="34C3E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9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rgbClr val="34C3E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4" name="Google Shape;154;p6"/>
          <p:cNvSpPr/>
          <p:nvPr/>
        </p:nvSpPr>
        <p:spPr>
          <a:xfrm>
            <a:off x="4642650" y="5612513"/>
            <a:ext cx="2767800" cy="2672400"/>
          </a:xfrm>
          <a:prstGeom prst="ellipse">
            <a:avLst/>
          </a:prstGeom>
          <a:solidFill>
            <a:srgbClr val="34C3E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55" name="Google Shape;155;p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82250" y="9963525"/>
            <a:ext cx="1232114" cy="431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56" name="Google Shape;156;p6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69400" y="562956"/>
            <a:ext cx="1517901" cy="1152338"/>
          </a:xfrm>
          <a:prstGeom prst="rect">
            <a:avLst/>
          </a:prstGeom>
          <a:noFill/>
          <a:ln>
            <a:noFill/>
          </a:ln>
        </p:spPr>
      </p:pic>
      <p:sp>
        <p:nvSpPr>
          <p:cNvPr id="157" name="Google Shape;157;p6"/>
          <p:cNvSpPr txBox="1"/>
          <p:nvPr/>
        </p:nvSpPr>
        <p:spPr>
          <a:xfrm>
            <a:off x="591700" y="663225"/>
            <a:ext cx="1473300" cy="734017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300"/>
              <a:buFont typeface="Arial"/>
              <a:buNone/>
            </a:pPr>
            <a:r>
              <a:rPr b="1" i="0" lang="en-DE" sz="3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OER</a:t>
            </a:r>
            <a:br>
              <a:rPr b="1" i="0" lang="en-DE" sz="3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0" i="0" lang="en-DE" sz="18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BUNÚSACHA</a:t>
            </a:r>
            <a:endParaRPr b="0" i="0" sz="2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8" name="Google Shape;158;p6"/>
          <p:cNvSpPr txBox="1"/>
          <p:nvPr/>
        </p:nvSpPr>
        <p:spPr>
          <a:xfrm>
            <a:off x="493200" y="2229500"/>
            <a:ext cx="7151100" cy="67707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50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1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Ó Mholadh UNESCO maidir le Acmhainní Oideachais Oscailte</a:t>
            </a:r>
            <a:endParaRPr b="1" i="0" sz="12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50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en-DE" sz="1200" u="sng" cap="none" strike="noStrike">
                <a:solidFill>
                  <a:schemeClr val="hlink"/>
                </a:solidFill>
                <a:latin typeface="Open Sans"/>
                <a:ea typeface="Open Sans"/>
                <a:cs typeface="Open Sans"/>
                <a:sym typeface="Open Sans"/>
                <a:hlinkClick r:id="rId5"/>
              </a:rPr>
              <a:t>https://tinyurl.com/openedrec</a:t>
            </a:r>
            <a:r>
              <a:rPr b="0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 b="1" i="0" sz="12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59" name="Google Shape;159;p6"/>
          <p:cNvSpPr/>
          <p:nvPr/>
        </p:nvSpPr>
        <p:spPr>
          <a:xfrm>
            <a:off x="2396100" y="2695500"/>
            <a:ext cx="2767800" cy="2672400"/>
          </a:xfrm>
          <a:prstGeom prst="ellipse">
            <a:avLst/>
          </a:prstGeom>
          <a:solidFill>
            <a:srgbClr val="34C3E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0" name="Google Shape;160;p6"/>
          <p:cNvSpPr txBox="1"/>
          <p:nvPr/>
        </p:nvSpPr>
        <p:spPr>
          <a:xfrm>
            <a:off x="2357725" y="459425"/>
            <a:ext cx="4490547" cy="147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"</a:t>
            </a:r>
            <a:r>
              <a:rPr b="0" i="0" lang="en-DE" sz="1400" u="none" cap="none" strike="noStrike">
                <a:solidFill>
                  <a:srgbClr val="005BA1"/>
                </a:solidFill>
                <a:latin typeface="Roboto"/>
                <a:ea typeface="Roboto"/>
                <a:cs typeface="Roboto"/>
                <a:sym typeface="Roboto"/>
              </a:rPr>
              <a:t>Is</a:t>
            </a:r>
            <a:r>
              <a:rPr b="1" i="0" lang="en-DE" sz="1400" u="none" cap="none" strike="noStrike">
                <a:solidFill>
                  <a:srgbClr val="005BA1"/>
                </a:solidFill>
                <a:latin typeface="Roboto"/>
                <a:ea typeface="Roboto"/>
                <a:cs typeface="Roboto"/>
                <a:sym typeface="Roboto"/>
              </a:rPr>
              <a:t> áiseanna oideachais oscailte (OER) </a:t>
            </a:r>
            <a:r>
              <a:rPr b="0" i="0" lang="en-DE" sz="1400" u="none" cap="none" strike="noStrike">
                <a:solidFill>
                  <a:srgbClr val="005BA1"/>
                </a:solidFill>
                <a:latin typeface="Roboto"/>
                <a:ea typeface="Roboto"/>
                <a:cs typeface="Roboto"/>
                <a:sym typeface="Roboto"/>
              </a:rPr>
              <a:t>ábhair fhoghlama, teagaisc agus taighde i </a:t>
            </a:r>
            <a:r>
              <a:rPr b="1" i="0" lang="en-DE" sz="1400" u="none" cap="none" strike="noStrike">
                <a:solidFill>
                  <a:srgbClr val="005BA1"/>
                </a:solidFill>
                <a:latin typeface="Roboto"/>
                <a:ea typeface="Roboto"/>
                <a:cs typeface="Roboto"/>
                <a:sym typeface="Roboto"/>
              </a:rPr>
              <a:t>bhformáid agus meán ar bith</a:t>
            </a:r>
            <a:r>
              <a:rPr b="0" i="0" lang="en-DE" sz="1400" u="none" cap="none" strike="noStrike">
                <a:solidFill>
                  <a:srgbClr val="005BA1"/>
                </a:solidFill>
                <a:latin typeface="Roboto"/>
                <a:ea typeface="Roboto"/>
                <a:cs typeface="Roboto"/>
                <a:sym typeface="Roboto"/>
              </a:rPr>
              <a:t> a bhfuil siad i bhfearann poiblí nó faoi chóipcheart atá scaoilte faoi </a:t>
            </a:r>
            <a:r>
              <a:rPr b="1" i="0" lang="en-DE" sz="1400" u="none" cap="none" strike="noStrike">
                <a:solidFill>
                  <a:srgbClr val="005BA1"/>
                </a:solidFill>
                <a:latin typeface="Roboto"/>
                <a:ea typeface="Roboto"/>
                <a:cs typeface="Roboto"/>
                <a:sym typeface="Roboto"/>
              </a:rPr>
              <a:t>cheadúnas oscailte</a:t>
            </a:r>
            <a:r>
              <a:rPr b="0" i="0" lang="en-DE" sz="1400" u="none" cap="none" strike="noStrike">
                <a:solidFill>
                  <a:srgbClr val="005BA1"/>
                </a:solidFill>
                <a:latin typeface="Roboto"/>
                <a:ea typeface="Roboto"/>
                <a:cs typeface="Roboto"/>
                <a:sym typeface="Roboto"/>
              </a:rPr>
              <a:t>, a cheadaíonn rochtain saor in aisce, athúsáid, athchúrsáil, oiriúnú agus athscaipeadh ag daoine eile</a:t>
            </a:r>
            <a:r>
              <a:rPr b="0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."</a:t>
            </a:r>
            <a:endParaRPr b="0" i="0" sz="1700" u="none" cap="none" strike="noStrik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61" name="Google Shape;161;p6"/>
          <p:cNvSpPr txBox="1"/>
          <p:nvPr/>
        </p:nvSpPr>
        <p:spPr>
          <a:xfrm>
            <a:off x="460500" y="4156800"/>
            <a:ext cx="5347800" cy="5237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DE" sz="18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Buntáistí an Oideachais Oscailte do </a:t>
            </a:r>
            <a:r>
              <a:rPr b="1" i="0" lang="en-DE" sz="1800" u="none" cap="none" strike="noStrike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mhic léinn</a:t>
            </a:r>
            <a:endParaRPr b="1" i="0" sz="1800" u="none" cap="none" strike="noStrike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i="0" sz="2000" u="none" cap="none" strike="noStrike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DE" sz="15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Ceadaigh (níos mó ná díreach) aon chostas: </a:t>
            </a:r>
            <a:endParaRPr sz="1500"/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DE" sz="15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OER = saor in aisce + ceadanna. </a:t>
            </a:r>
            <a:endParaRPr b="0" i="0" sz="15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5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DE" sz="15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Oideachas níos fearr a chinntiú </a:t>
            </a:r>
            <a:r>
              <a:rPr b="0" i="0" lang="en-DE" sz="15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= todhchaí níos fearr a chinntiú (SDG 4: "Oideachas cuimsitheach agus cothrom ar ardchaighdeán a chinntiú agus deiseanna foghlama ar feadh an tsaoil a chur chun cinn do chách.")</a:t>
            </a:r>
            <a:endParaRPr sz="1500"/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5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DE" sz="15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Tuiscint a fheabhsú: </a:t>
            </a:r>
            <a:r>
              <a:rPr b="0" i="0" lang="en-DE" sz="15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Tá mic léinn in ann coincheapa/smaointe a athbhreithniú trí úsáid a bhaint as réimse éagsúil acmhainní (i.e. an coincheap céanna a athdhéanamh trí mhíniú eile a úsáid).</a:t>
            </a:r>
            <a:endParaRPr b="0" i="0" sz="1500" u="none" cap="none" strike="noStrike">
              <a:solidFill>
                <a:srgbClr val="004993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5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DE" sz="15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Comhchruthú: </a:t>
            </a:r>
            <a:r>
              <a:rPr b="0" i="0" lang="en-DE" sz="15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Tugann OER deis do mhic léinn a bheith ina gcomhpháirtithe comhchruthaithe a théann chun tairbhe dóibh féin.</a:t>
            </a:r>
            <a:endParaRPr b="1" i="0" sz="19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5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p7"/>
          <p:cNvSpPr/>
          <p:nvPr/>
        </p:nvSpPr>
        <p:spPr>
          <a:xfrm>
            <a:off x="182250" y="180975"/>
            <a:ext cx="7228200" cy="3718800"/>
          </a:xfrm>
          <a:prstGeom prst="rect">
            <a:avLst/>
          </a:prstGeom>
          <a:solidFill>
            <a:srgbClr val="FFA7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7" name="Google Shape;167;p7"/>
          <p:cNvSpPr/>
          <p:nvPr/>
        </p:nvSpPr>
        <p:spPr>
          <a:xfrm>
            <a:off x="182325" y="3899650"/>
            <a:ext cx="7228200" cy="5794200"/>
          </a:xfrm>
          <a:prstGeom prst="rect">
            <a:avLst/>
          </a:prstGeom>
          <a:solidFill>
            <a:srgbClr val="34C3E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9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rgbClr val="34C3E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8" name="Google Shape;168;p7"/>
          <p:cNvSpPr/>
          <p:nvPr/>
        </p:nvSpPr>
        <p:spPr>
          <a:xfrm>
            <a:off x="2396100" y="2695500"/>
            <a:ext cx="2767800" cy="2672400"/>
          </a:xfrm>
          <a:prstGeom prst="ellipse">
            <a:avLst/>
          </a:prstGeom>
          <a:solidFill>
            <a:srgbClr val="34C3E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9" name="Google Shape;169;p7"/>
          <p:cNvSpPr/>
          <p:nvPr/>
        </p:nvSpPr>
        <p:spPr>
          <a:xfrm>
            <a:off x="-1091550" y="5595450"/>
            <a:ext cx="2767800" cy="26724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70" name="Google Shape;170;p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69400" y="562956"/>
            <a:ext cx="1517901" cy="1152338"/>
          </a:xfrm>
          <a:prstGeom prst="rect">
            <a:avLst/>
          </a:prstGeom>
          <a:noFill/>
          <a:ln>
            <a:noFill/>
          </a:ln>
        </p:spPr>
      </p:pic>
      <p:sp>
        <p:nvSpPr>
          <p:cNvPr id="171" name="Google Shape;171;p7"/>
          <p:cNvSpPr txBox="1"/>
          <p:nvPr/>
        </p:nvSpPr>
        <p:spPr>
          <a:xfrm>
            <a:off x="591700" y="663225"/>
            <a:ext cx="1473300" cy="734017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300"/>
              <a:buFont typeface="Arial"/>
              <a:buNone/>
            </a:pPr>
            <a:r>
              <a:rPr b="1" i="0" lang="en-DE" sz="3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OER</a:t>
            </a:r>
            <a:br>
              <a:rPr b="1" i="0" lang="en-DE" sz="3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0" i="0" lang="en-DE" sz="18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BUNÚSACHA</a:t>
            </a:r>
            <a:endParaRPr b="0" i="0" sz="2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2" name="Google Shape;172;p7"/>
          <p:cNvSpPr txBox="1"/>
          <p:nvPr/>
        </p:nvSpPr>
        <p:spPr>
          <a:xfrm>
            <a:off x="493200" y="2229500"/>
            <a:ext cx="7151100" cy="67707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50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1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Ó Mholadh UNESCO maidir le Acmhainní Oideachais Oscailte</a:t>
            </a:r>
            <a:endParaRPr b="1" i="0" sz="12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50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en-DE" sz="1200" u="sng" cap="none" strike="noStrike">
                <a:solidFill>
                  <a:schemeClr val="hlink"/>
                </a:solidFill>
                <a:latin typeface="Open Sans"/>
                <a:ea typeface="Open Sans"/>
                <a:cs typeface="Open Sans"/>
                <a:sym typeface="Open Sans"/>
                <a:hlinkClick r:id="rId4"/>
              </a:rPr>
              <a:t>https://tinyurl.com/openedrec</a:t>
            </a:r>
            <a:r>
              <a:rPr b="0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 b="1" i="0" sz="12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73" name="Google Shape;173;p7"/>
          <p:cNvSpPr txBox="1"/>
          <p:nvPr/>
        </p:nvSpPr>
        <p:spPr>
          <a:xfrm>
            <a:off x="2357724" y="459425"/>
            <a:ext cx="4704381" cy="1477297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"</a:t>
            </a:r>
            <a:r>
              <a:rPr b="0" i="0" lang="en-DE" sz="1400" u="none" cap="none" strike="noStrike">
                <a:solidFill>
                  <a:srgbClr val="005BA1"/>
                </a:solidFill>
                <a:latin typeface="Open Sans"/>
                <a:ea typeface="Open Sans"/>
                <a:cs typeface="Open Sans"/>
                <a:sym typeface="Open Sans"/>
              </a:rPr>
              <a:t>Is</a:t>
            </a:r>
            <a:r>
              <a:rPr b="1" i="0" lang="en-DE" sz="1400" u="none" cap="none" strike="noStrike">
                <a:solidFill>
                  <a:srgbClr val="005BA1"/>
                </a:solidFill>
                <a:latin typeface="Open Sans"/>
                <a:ea typeface="Open Sans"/>
                <a:cs typeface="Open Sans"/>
                <a:sym typeface="Open Sans"/>
              </a:rPr>
              <a:t> áiseanna oideachais oscailte (OER) </a:t>
            </a:r>
            <a:r>
              <a:rPr b="0" i="0" lang="en-DE" sz="1400" u="none" cap="none" strike="noStrike">
                <a:solidFill>
                  <a:srgbClr val="005BA1"/>
                </a:solidFill>
                <a:latin typeface="Open Sans"/>
                <a:ea typeface="Open Sans"/>
                <a:cs typeface="Open Sans"/>
                <a:sym typeface="Open Sans"/>
              </a:rPr>
              <a:t>ábhair fhoghlama, teagaisc agus taighde i </a:t>
            </a:r>
            <a:r>
              <a:rPr b="1" i="0" lang="en-DE" sz="1400" u="none" cap="none" strike="noStrike">
                <a:solidFill>
                  <a:srgbClr val="005BA1"/>
                </a:solidFill>
                <a:latin typeface="Open Sans"/>
                <a:ea typeface="Open Sans"/>
                <a:cs typeface="Open Sans"/>
                <a:sym typeface="Open Sans"/>
              </a:rPr>
              <a:t>bhformáid agus meán ar bith</a:t>
            </a:r>
            <a:r>
              <a:rPr b="0" i="0" lang="en-DE" sz="1400" u="none" cap="none" strike="noStrike">
                <a:solidFill>
                  <a:srgbClr val="005BA1"/>
                </a:solidFill>
                <a:latin typeface="Open Sans"/>
                <a:ea typeface="Open Sans"/>
                <a:cs typeface="Open Sans"/>
                <a:sym typeface="Open Sans"/>
              </a:rPr>
              <a:t> a bhfuil siad i bhfearann poiblí nó faoi chóipcheart atá scaoilte faoi </a:t>
            </a:r>
            <a:r>
              <a:rPr b="1" i="0" lang="en-DE" sz="1400" u="none" cap="none" strike="noStrike">
                <a:solidFill>
                  <a:srgbClr val="005BA1"/>
                </a:solidFill>
                <a:latin typeface="Open Sans"/>
                <a:ea typeface="Open Sans"/>
                <a:cs typeface="Open Sans"/>
                <a:sym typeface="Open Sans"/>
              </a:rPr>
              <a:t>cheadúnas oscailte</a:t>
            </a:r>
            <a:r>
              <a:rPr b="0" i="0" lang="en-DE" sz="1400" u="none" cap="none" strike="noStrike">
                <a:solidFill>
                  <a:srgbClr val="005BA1"/>
                </a:solidFill>
                <a:latin typeface="Open Sans"/>
                <a:ea typeface="Open Sans"/>
                <a:cs typeface="Open Sans"/>
                <a:sym typeface="Open Sans"/>
              </a:rPr>
              <a:t>, a cheadaíonn rochtain saor in aisce, athúsáid, athchúrsáil, oiriúnú agus athscaipeadh ag daoine eile</a:t>
            </a:r>
            <a:r>
              <a:rPr b="0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."</a:t>
            </a:r>
            <a:endParaRPr b="0" i="0" sz="1700" u="none" cap="none" strike="noStrik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174" name="Google Shape;174;p7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182250" y="9963525"/>
            <a:ext cx="1232114" cy="431100"/>
          </a:xfrm>
          <a:prstGeom prst="rect">
            <a:avLst/>
          </a:prstGeom>
          <a:noFill/>
          <a:ln>
            <a:noFill/>
          </a:ln>
        </p:spPr>
      </p:pic>
      <p:sp>
        <p:nvSpPr>
          <p:cNvPr id="175" name="Google Shape;175;p7"/>
          <p:cNvSpPr txBox="1"/>
          <p:nvPr/>
        </p:nvSpPr>
        <p:spPr>
          <a:xfrm>
            <a:off x="1860499" y="4586200"/>
            <a:ext cx="5201607" cy="5032117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DE" sz="15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Ceadaigh oiriúnú: </a:t>
            </a:r>
            <a:r>
              <a:rPr b="0" i="0" lang="en-DE" sz="15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Is féidir le múinteoirí (go páirteach nó go hiomlán) OER a shaincheapadh, ag cruthú an mheascáin ábhar cúrsa is fearr do gach eispéireas foghlama, ag feabhsú caighdeán an OER go leanúnach.</a:t>
            </a:r>
            <a:endParaRPr b="0" i="0" sz="15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5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DE" sz="15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Oideolaíochtaí oscailte a chinntiú: </a:t>
            </a:r>
            <a:r>
              <a:rPr b="0" i="0" lang="en-DE" sz="15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Le OER, bíonn na mic leínn gafa go mór leis an bpróiseas oideachais agus le cruthú ábhar foghlama, rud a fhágann go bhfuil siad féin go bunúsach, le treoir an mhúinteora.</a:t>
            </a:r>
            <a:endParaRPr b="0" i="0" sz="15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5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DE" sz="15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Dea-cháil a mhéadú: </a:t>
            </a:r>
            <a:r>
              <a:rPr b="0" i="0" lang="en-DE" sz="15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Méadaíonn OER Cáilíochta cáil an mhúinteora ag leibhéil áitiúla agus domhanda, ag tairiscint deiseanna nua ag an am céanna chun comhoibriú le comhghleacaithe ar fud an domhain.</a:t>
            </a:r>
            <a:endParaRPr b="0" i="0" sz="15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en-DE" sz="15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 b="0" i="0" sz="15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DE" sz="15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Ualach oibre a laghdú: </a:t>
            </a:r>
            <a:r>
              <a:rPr b="0" i="0" lang="en-DE" sz="15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Ní gá do mhúinteoirí an roth a athchruthú gach uair, ach is féidir leo an méid atá ann cheana féin a athúsáid. </a:t>
            </a:r>
            <a:endParaRPr b="0" i="0" sz="15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5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DE" sz="15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Spreagadh: </a:t>
            </a:r>
            <a:r>
              <a:rPr b="0" i="0" lang="en-DE" sz="15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Is bealach iad OER chun smaointe nua a fháil.</a:t>
            </a:r>
            <a:endParaRPr b="1" i="0" sz="15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76" name="Google Shape;176;p7"/>
          <p:cNvSpPr txBox="1"/>
          <p:nvPr/>
        </p:nvSpPr>
        <p:spPr>
          <a:xfrm>
            <a:off x="1860500" y="3950910"/>
            <a:ext cx="5549950" cy="104641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en-DE" sz="18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Buntáistí an Oideachais Oscailte do mhúinteoirí</a:t>
            </a:r>
            <a:endParaRPr b="1" i="0" sz="18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t/>
            </a:r>
            <a:endParaRPr b="1" i="0" sz="20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0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p8"/>
          <p:cNvSpPr/>
          <p:nvPr/>
        </p:nvSpPr>
        <p:spPr>
          <a:xfrm>
            <a:off x="182250" y="180975"/>
            <a:ext cx="7228200" cy="3718800"/>
          </a:xfrm>
          <a:prstGeom prst="rect">
            <a:avLst/>
          </a:prstGeom>
          <a:solidFill>
            <a:srgbClr val="FFA7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2" name="Google Shape;182;p8"/>
          <p:cNvSpPr/>
          <p:nvPr/>
        </p:nvSpPr>
        <p:spPr>
          <a:xfrm>
            <a:off x="182325" y="3899650"/>
            <a:ext cx="7228200" cy="5794200"/>
          </a:xfrm>
          <a:prstGeom prst="rect">
            <a:avLst/>
          </a:prstGeom>
          <a:solidFill>
            <a:srgbClr val="34C3E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9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rgbClr val="34C3E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3" name="Google Shape;183;p8"/>
          <p:cNvSpPr/>
          <p:nvPr/>
        </p:nvSpPr>
        <p:spPr>
          <a:xfrm>
            <a:off x="2396100" y="2695500"/>
            <a:ext cx="2767800" cy="2672400"/>
          </a:xfrm>
          <a:prstGeom prst="ellipse">
            <a:avLst/>
          </a:prstGeom>
          <a:solidFill>
            <a:srgbClr val="34C3E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4" name="Google Shape;184;p8"/>
          <p:cNvSpPr/>
          <p:nvPr/>
        </p:nvSpPr>
        <p:spPr>
          <a:xfrm>
            <a:off x="-1091550" y="5595450"/>
            <a:ext cx="2767800" cy="26724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85" name="Google Shape;185;p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69400" y="562956"/>
            <a:ext cx="1517901" cy="1152338"/>
          </a:xfrm>
          <a:prstGeom prst="rect">
            <a:avLst/>
          </a:prstGeom>
          <a:noFill/>
          <a:ln>
            <a:noFill/>
          </a:ln>
        </p:spPr>
      </p:pic>
      <p:sp>
        <p:nvSpPr>
          <p:cNvPr id="186" name="Google Shape;186;p8"/>
          <p:cNvSpPr txBox="1"/>
          <p:nvPr/>
        </p:nvSpPr>
        <p:spPr>
          <a:xfrm>
            <a:off x="591700" y="663225"/>
            <a:ext cx="1473300" cy="79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300"/>
              <a:buFont typeface="Arial"/>
              <a:buNone/>
            </a:pPr>
            <a:r>
              <a:rPr b="1" i="0" lang="en-DE" sz="3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OER</a:t>
            </a:r>
            <a:br>
              <a:rPr b="1" i="0" lang="en-DE" sz="3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0" i="0" lang="en-DE" sz="2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BASIC</a:t>
            </a:r>
            <a:endParaRPr b="0" i="0" sz="2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87" name="Google Shape;187;p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69400" y="562956"/>
            <a:ext cx="1517901" cy="1152338"/>
          </a:xfrm>
          <a:prstGeom prst="rect">
            <a:avLst/>
          </a:prstGeom>
          <a:noFill/>
          <a:ln>
            <a:noFill/>
          </a:ln>
        </p:spPr>
      </p:pic>
      <p:sp>
        <p:nvSpPr>
          <p:cNvPr id="188" name="Google Shape;188;p8"/>
          <p:cNvSpPr txBox="1"/>
          <p:nvPr/>
        </p:nvSpPr>
        <p:spPr>
          <a:xfrm>
            <a:off x="591700" y="663225"/>
            <a:ext cx="1473300" cy="734017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300"/>
              <a:buFont typeface="Arial"/>
              <a:buNone/>
            </a:pPr>
            <a:r>
              <a:rPr b="1" i="0" lang="en-DE" sz="3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OER</a:t>
            </a:r>
            <a:br>
              <a:rPr b="1" i="0" lang="en-DE" sz="3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0" i="0" lang="en-DE" sz="18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BUNÚSACHA</a:t>
            </a:r>
            <a:endParaRPr b="0" i="0" sz="2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9" name="Google Shape;189;p8"/>
          <p:cNvSpPr txBox="1"/>
          <p:nvPr/>
        </p:nvSpPr>
        <p:spPr>
          <a:xfrm>
            <a:off x="493200" y="2229500"/>
            <a:ext cx="7151100" cy="67707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50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1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Ó Mholadh UNESCO maidir le Acmhainní Oideachais Oscailte</a:t>
            </a:r>
            <a:endParaRPr b="1" i="0" sz="12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50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en-DE" sz="1200" u="sng" cap="none" strike="noStrike">
                <a:solidFill>
                  <a:schemeClr val="hlink"/>
                </a:solidFill>
                <a:latin typeface="Open Sans"/>
                <a:ea typeface="Open Sans"/>
                <a:cs typeface="Open Sans"/>
                <a:sym typeface="Open Sans"/>
                <a:hlinkClick r:id="rId4"/>
              </a:rPr>
              <a:t>https://tinyurl.com/openedrec</a:t>
            </a:r>
            <a:r>
              <a:rPr b="0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 b="1" i="0" sz="12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90" name="Google Shape;190;p8"/>
          <p:cNvSpPr txBox="1"/>
          <p:nvPr/>
        </p:nvSpPr>
        <p:spPr>
          <a:xfrm>
            <a:off x="1824249" y="4597950"/>
            <a:ext cx="5335829" cy="4893617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DE" sz="17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Cuir chuige ghníomhacha a chothú: </a:t>
            </a:r>
            <a:r>
              <a:rPr b="0" i="0" lang="en-DE" sz="17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Is féidir le múinteoirí straitéisí éagsúla praiticiúla a dhearadh chun tacú le heispéiris foghlama trí dhéanamh bunaithe ar OER a athmheascadh/a oiriúnú.</a:t>
            </a:r>
            <a:endParaRPr b="0" i="0" sz="17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7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en-DE" sz="17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Comhoibriú a chothú: </a:t>
            </a:r>
            <a:r>
              <a:rPr b="0" i="0" lang="en-DE" sz="17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Déantar aiseolas idir piaraí, comhoibriú mac léinn, agus rannpháirtíocht saineolaithe a fhormhéadú agus saibhríonn siad na múinteoirí, a bhuíochas leis an bpróiseas a chuireann na ceadúnais oscailte i bhfeidhm.</a:t>
            </a:r>
            <a:endParaRPr b="0" i="0" sz="17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7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en-DE" sz="17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Tacú le nuálaíocht: </a:t>
            </a:r>
            <a:r>
              <a:rPr b="0" i="0" lang="en-DE" sz="17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Cuireann OER deiseanna ar fáil chun cáilíocht na n-ábhar teagaisc agus foghlama a fheabhsú, rud a ligeann do dhaoine eile tógáil orthu agus aiseolas cuiditheach a chur ar fáil.</a:t>
            </a:r>
            <a:endParaRPr b="0" i="0" sz="17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7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en-DE" sz="17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Oidhreacht a chinntiú: </a:t>
            </a:r>
            <a:r>
              <a:rPr b="0" i="0" lang="en-DE" sz="17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Leanann an próiseas athúsáide a adhnaíonn OER fiú tar éis dul ar scor.</a:t>
            </a:r>
            <a:endParaRPr b="1" i="0" sz="1700" u="none" cap="none" strike="noStrike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91" name="Google Shape;191;p8"/>
          <p:cNvSpPr txBox="1"/>
          <p:nvPr/>
        </p:nvSpPr>
        <p:spPr>
          <a:xfrm>
            <a:off x="1824250" y="3950045"/>
            <a:ext cx="5404800" cy="104641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en-DE" sz="18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Buntáistí an Oideachais Oscailte do mhúinteoirí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t/>
            </a:r>
            <a:endParaRPr b="1" i="0" sz="20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92" name="Google Shape;192;p8"/>
          <p:cNvSpPr txBox="1"/>
          <p:nvPr/>
        </p:nvSpPr>
        <p:spPr>
          <a:xfrm>
            <a:off x="2357724" y="459425"/>
            <a:ext cx="4802353" cy="1477297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"</a:t>
            </a:r>
            <a:r>
              <a:rPr b="0" i="0" lang="en-DE" sz="1400" u="none" cap="none" strike="noStrike">
                <a:solidFill>
                  <a:srgbClr val="005BA1"/>
                </a:solidFill>
                <a:latin typeface="Open Sans"/>
                <a:ea typeface="Open Sans"/>
                <a:cs typeface="Open Sans"/>
                <a:sym typeface="Open Sans"/>
              </a:rPr>
              <a:t>Is</a:t>
            </a:r>
            <a:r>
              <a:rPr b="1" i="0" lang="en-DE" sz="1400" u="none" cap="none" strike="noStrike">
                <a:solidFill>
                  <a:srgbClr val="005BA1"/>
                </a:solidFill>
                <a:latin typeface="Open Sans"/>
                <a:ea typeface="Open Sans"/>
                <a:cs typeface="Open Sans"/>
                <a:sym typeface="Open Sans"/>
              </a:rPr>
              <a:t> áiseanna oideachais oscailte (OER) </a:t>
            </a:r>
            <a:r>
              <a:rPr b="0" i="0" lang="en-DE" sz="1400" u="none" cap="none" strike="noStrike">
                <a:solidFill>
                  <a:srgbClr val="005BA1"/>
                </a:solidFill>
                <a:latin typeface="Open Sans"/>
                <a:ea typeface="Open Sans"/>
                <a:cs typeface="Open Sans"/>
                <a:sym typeface="Open Sans"/>
              </a:rPr>
              <a:t>ábhair fhoghlama, teagaisc agus taighde i </a:t>
            </a:r>
            <a:r>
              <a:rPr b="1" i="0" lang="en-DE" sz="1400" u="none" cap="none" strike="noStrike">
                <a:solidFill>
                  <a:srgbClr val="005BA1"/>
                </a:solidFill>
                <a:latin typeface="Open Sans"/>
                <a:ea typeface="Open Sans"/>
                <a:cs typeface="Open Sans"/>
                <a:sym typeface="Open Sans"/>
              </a:rPr>
              <a:t>bhformáid agus meán ar bith</a:t>
            </a:r>
            <a:r>
              <a:rPr b="0" i="0" lang="en-DE" sz="1400" u="none" cap="none" strike="noStrike">
                <a:solidFill>
                  <a:srgbClr val="005BA1"/>
                </a:solidFill>
                <a:latin typeface="Open Sans"/>
                <a:ea typeface="Open Sans"/>
                <a:cs typeface="Open Sans"/>
                <a:sym typeface="Open Sans"/>
              </a:rPr>
              <a:t> a bhfuil siad i bhfearann poiblí nó faoi chóipcheart atá scaoilte faoi </a:t>
            </a:r>
            <a:r>
              <a:rPr b="1" i="0" lang="en-DE" sz="1400" u="none" cap="none" strike="noStrike">
                <a:solidFill>
                  <a:srgbClr val="005BA1"/>
                </a:solidFill>
                <a:latin typeface="Open Sans"/>
                <a:ea typeface="Open Sans"/>
                <a:cs typeface="Open Sans"/>
                <a:sym typeface="Open Sans"/>
              </a:rPr>
              <a:t>cheadúnas oscailte</a:t>
            </a:r>
            <a:r>
              <a:rPr b="0" i="0" lang="en-DE" sz="1400" u="none" cap="none" strike="noStrike">
                <a:solidFill>
                  <a:srgbClr val="005BA1"/>
                </a:solidFill>
                <a:latin typeface="Open Sans"/>
                <a:ea typeface="Open Sans"/>
                <a:cs typeface="Open Sans"/>
                <a:sym typeface="Open Sans"/>
              </a:rPr>
              <a:t>, a cheadaíonn rochtain saor in aisce, athúsáid, athchúrsáil, oiriúnú agus athscaipeadh ag daoine eile</a:t>
            </a:r>
            <a:r>
              <a:rPr b="0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."</a:t>
            </a:r>
            <a:endParaRPr b="0" i="0" sz="1700" u="none" cap="none" strike="noStrik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193" name="Google Shape;193;p8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182250" y="9963525"/>
            <a:ext cx="1232114" cy="431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7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p9"/>
          <p:cNvSpPr/>
          <p:nvPr/>
        </p:nvSpPr>
        <p:spPr>
          <a:xfrm>
            <a:off x="182250" y="180975"/>
            <a:ext cx="7228200" cy="3718800"/>
          </a:xfrm>
          <a:prstGeom prst="rect">
            <a:avLst/>
          </a:prstGeom>
          <a:solidFill>
            <a:srgbClr val="FFA7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9" name="Google Shape;199;p9"/>
          <p:cNvSpPr/>
          <p:nvPr/>
        </p:nvSpPr>
        <p:spPr>
          <a:xfrm>
            <a:off x="182325" y="3899650"/>
            <a:ext cx="7228200" cy="5794200"/>
          </a:xfrm>
          <a:prstGeom prst="rect">
            <a:avLst/>
          </a:prstGeom>
          <a:solidFill>
            <a:srgbClr val="34C3E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9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rgbClr val="34C3E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0" name="Google Shape;200;p9"/>
          <p:cNvSpPr/>
          <p:nvPr/>
        </p:nvSpPr>
        <p:spPr>
          <a:xfrm>
            <a:off x="2396100" y="2695500"/>
            <a:ext cx="2767800" cy="2672400"/>
          </a:xfrm>
          <a:prstGeom prst="ellipse">
            <a:avLst/>
          </a:prstGeom>
          <a:solidFill>
            <a:srgbClr val="34C3E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01" name="Google Shape;201;p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69400" y="562956"/>
            <a:ext cx="1517901" cy="1152338"/>
          </a:xfrm>
          <a:prstGeom prst="rect">
            <a:avLst/>
          </a:prstGeom>
          <a:noFill/>
          <a:ln>
            <a:noFill/>
          </a:ln>
        </p:spPr>
      </p:pic>
      <p:sp>
        <p:nvSpPr>
          <p:cNvPr id="202" name="Google Shape;202;p9"/>
          <p:cNvSpPr txBox="1"/>
          <p:nvPr/>
        </p:nvSpPr>
        <p:spPr>
          <a:xfrm>
            <a:off x="591700" y="663225"/>
            <a:ext cx="1473300" cy="79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300"/>
              <a:buFont typeface="Arial"/>
              <a:buNone/>
            </a:pPr>
            <a:r>
              <a:rPr b="1" i="0" lang="en-DE" sz="3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OER</a:t>
            </a:r>
            <a:br>
              <a:rPr b="1" i="0" lang="en-DE" sz="3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0" i="0" lang="en-DE" sz="2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BASIC</a:t>
            </a:r>
            <a:endParaRPr b="0" i="0" sz="2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03" name="Google Shape;203;p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69400" y="562956"/>
            <a:ext cx="1517901" cy="1152338"/>
          </a:xfrm>
          <a:prstGeom prst="rect">
            <a:avLst/>
          </a:prstGeom>
          <a:noFill/>
          <a:ln>
            <a:noFill/>
          </a:ln>
        </p:spPr>
      </p:pic>
      <p:sp>
        <p:nvSpPr>
          <p:cNvPr id="204" name="Google Shape;204;p9"/>
          <p:cNvSpPr txBox="1"/>
          <p:nvPr/>
        </p:nvSpPr>
        <p:spPr>
          <a:xfrm>
            <a:off x="591700" y="663225"/>
            <a:ext cx="1473300" cy="734017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300"/>
              <a:buFont typeface="Arial"/>
              <a:buNone/>
            </a:pPr>
            <a:r>
              <a:rPr b="1" i="0" lang="en-DE" sz="3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OER</a:t>
            </a:r>
            <a:br>
              <a:rPr b="1" i="0" lang="en-DE" sz="3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0" i="0" lang="en-DE" sz="18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BUNÚSACHA</a:t>
            </a:r>
            <a:endParaRPr b="0" i="0" sz="2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5" name="Google Shape;205;p9"/>
          <p:cNvSpPr txBox="1"/>
          <p:nvPr/>
        </p:nvSpPr>
        <p:spPr>
          <a:xfrm>
            <a:off x="493200" y="2229500"/>
            <a:ext cx="7151100" cy="67707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50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1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Ó Mholadh UNESCO maidir le Acmhainní Oideachais Oscailte</a:t>
            </a:r>
            <a:endParaRPr b="1" i="0" sz="12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50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en-DE" sz="1200" u="sng" cap="none" strike="noStrike">
                <a:solidFill>
                  <a:schemeClr val="hlink"/>
                </a:solidFill>
                <a:latin typeface="Open Sans"/>
                <a:ea typeface="Open Sans"/>
                <a:cs typeface="Open Sans"/>
                <a:sym typeface="Open Sans"/>
                <a:hlinkClick r:id="rId4"/>
              </a:rPr>
              <a:t>https://tinyurl.com/openedrec</a:t>
            </a:r>
            <a:r>
              <a:rPr b="0" i="0" lang="en-DE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 b="1" i="0" sz="12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06" name="Google Shape;206;p9"/>
          <p:cNvSpPr txBox="1"/>
          <p:nvPr/>
        </p:nvSpPr>
        <p:spPr>
          <a:xfrm>
            <a:off x="2357725" y="459425"/>
            <a:ext cx="4743466" cy="1477297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"</a:t>
            </a:r>
            <a:r>
              <a:rPr b="0" i="0" lang="en-DE" sz="1400" u="none" cap="none" strike="noStrike">
                <a:solidFill>
                  <a:srgbClr val="005BA1"/>
                </a:solidFill>
                <a:latin typeface="Open Sans"/>
                <a:ea typeface="Open Sans"/>
                <a:cs typeface="Open Sans"/>
                <a:sym typeface="Open Sans"/>
              </a:rPr>
              <a:t>Is</a:t>
            </a:r>
            <a:r>
              <a:rPr b="1" i="0" lang="en-DE" sz="1400" u="none" cap="none" strike="noStrike">
                <a:solidFill>
                  <a:srgbClr val="005BA1"/>
                </a:solidFill>
                <a:latin typeface="Open Sans"/>
                <a:ea typeface="Open Sans"/>
                <a:cs typeface="Open Sans"/>
                <a:sym typeface="Open Sans"/>
              </a:rPr>
              <a:t> áiseanna oideachais oscailte (OER) </a:t>
            </a:r>
            <a:r>
              <a:rPr b="0" i="0" lang="en-DE" sz="1400" u="none" cap="none" strike="noStrike">
                <a:solidFill>
                  <a:srgbClr val="005BA1"/>
                </a:solidFill>
                <a:latin typeface="Open Sans"/>
                <a:ea typeface="Open Sans"/>
                <a:cs typeface="Open Sans"/>
                <a:sym typeface="Open Sans"/>
              </a:rPr>
              <a:t>ábhair fhoghlama, teagaisc agus taighde i </a:t>
            </a:r>
            <a:r>
              <a:rPr b="1" i="0" lang="en-DE" sz="1400" u="none" cap="none" strike="noStrike">
                <a:solidFill>
                  <a:srgbClr val="005BA1"/>
                </a:solidFill>
                <a:latin typeface="Open Sans"/>
                <a:ea typeface="Open Sans"/>
                <a:cs typeface="Open Sans"/>
                <a:sym typeface="Open Sans"/>
              </a:rPr>
              <a:t>bhformáid agus meán ar bith</a:t>
            </a:r>
            <a:r>
              <a:rPr b="0" i="0" lang="en-DE" sz="1400" u="none" cap="none" strike="noStrike">
                <a:solidFill>
                  <a:srgbClr val="005BA1"/>
                </a:solidFill>
                <a:latin typeface="Open Sans"/>
                <a:ea typeface="Open Sans"/>
                <a:cs typeface="Open Sans"/>
                <a:sym typeface="Open Sans"/>
              </a:rPr>
              <a:t> a bhfuil siad i bhfearann poiblí nó faoi chóipcheart atá scaoilte faoi </a:t>
            </a:r>
            <a:r>
              <a:rPr b="1" i="0" lang="en-DE" sz="1400" u="none" cap="none" strike="noStrike">
                <a:solidFill>
                  <a:srgbClr val="005BA1"/>
                </a:solidFill>
                <a:latin typeface="Open Sans"/>
                <a:ea typeface="Open Sans"/>
                <a:cs typeface="Open Sans"/>
                <a:sym typeface="Open Sans"/>
              </a:rPr>
              <a:t>cheadúnas oscailte</a:t>
            </a:r>
            <a:r>
              <a:rPr b="0" i="0" lang="en-DE" sz="1400" u="none" cap="none" strike="noStrike">
                <a:solidFill>
                  <a:srgbClr val="005BA1"/>
                </a:solidFill>
                <a:latin typeface="Open Sans"/>
                <a:ea typeface="Open Sans"/>
                <a:cs typeface="Open Sans"/>
                <a:sym typeface="Open Sans"/>
              </a:rPr>
              <a:t>, a cheadaíonn rochtain saor in aisce, athúsáid, athchúrsáil, oiriúnú agus athscaipeadh ag daoine eile</a:t>
            </a:r>
            <a:r>
              <a:rPr b="0" i="0" lang="en-DE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."</a:t>
            </a:r>
            <a:endParaRPr b="0" i="0" sz="1700" u="none" cap="none" strike="noStrik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207" name="Google Shape;207;p9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182250" y="9963525"/>
            <a:ext cx="1232114" cy="431100"/>
          </a:xfrm>
          <a:prstGeom prst="rect">
            <a:avLst/>
          </a:prstGeom>
          <a:noFill/>
          <a:ln>
            <a:noFill/>
          </a:ln>
        </p:spPr>
      </p:pic>
      <p:sp>
        <p:nvSpPr>
          <p:cNvPr id="208" name="Google Shape;208;p9"/>
          <p:cNvSpPr/>
          <p:nvPr/>
        </p:nvSpPr>
        <p:spPr>
          <a:xfrm>
            <a:off x="-1097175" y="5595450"/>
            <a:ext cx="2767800" cy="26724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9" name="Google Shape;209;p9"/>
          <p:cNvSpPr txBox="1"/>
          <p:nvPr/>
        </p:nvSpPr>
        <p:spPr>
          <a:xfrm>
            <a:off x="1824250" y="4943775"/>
            <a:ext cx="5075100" cy="4633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DE" sz="17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Roghanna a leathnú: </a:t>
            </a:r>
            <a:r>
              <a:rPr b="0" i="0" lang="en-DE" sz="17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Méadaíonn téacsleabhair OER acmhainní múinteoirí agus is féidir leo an leibhéal ard cáilíochta céanna le téacsleabhair thraidisiúnta a ráthú.  </a:t>
            </a:r>
            <a:endParaRPr b="0" i="0" sz="17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7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DE" sz="17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Feabhas a chur ar shaoirse acadúil: </a:t>
            </a:r>
            <a:r>
              <a:rPr b="0" i="0" lang="en-DE" sz="17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Ceadúnais oscailte ar OER cheadú dáimhe a mhodhnú go rialta agus a thabhairt cothrom le dáta na hacmhainní foghlama le haghaidh a gcuid cúrsaí.</a:t>
            </a:r>
            <a:endParaRPr b="0" i="0" sz="17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7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DE" sz="17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Nuálaíocht agus cruthaitheacht a thaispeáint: </a:t>
            </a:r>
            <a:r>
              <a:rPr b="0" i="0" lang="en-DE" sz="17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Is féidir le cruthaitheacht na dáimhe luí ar mhic léinn agus urraitheoirí féideartha. Cabhróidh sé seo le rollú mac léinn do chúrsaí áirithe a mhéadú agus luach múinteoirí aonair a mhéadú.</a:t>
            </a:r>
            <a:endParaRPr b="1" i="0" sz="1700" u="none" cap="none" strike="noStrike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10" name="Google Shape;210;p9"/>
          <p:cNvSpPr txBox="1"/>
          <p:nvPr/>
        </p:nvSpPr>
        <p:spPr>
          <a:xfrm>
            <a:off x="1824250" y="4043432"/>
            <a:ext cx="5404800" cy="73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DE" sz="18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Buntáistí an Oideachais Oscailte do mhúinteoirí</a:t>
            </a:r>
            <a:endParaRPr b="1" i="0" sz="20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/>
</file>